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9" r:id="rId1"/>
  </p:sldMasterIdLst>
  <p:notesMasterIdLst>
    <p:notesMasterId r:id="rId6"/>
  </p:notesMasterIdLst>
  <p:handoutMasterIdLst>
    <p:handoutMasterId r:id="rId7"/>
  </p:handoutMasterIdLst>
  <p:sldIdLst>
    <p:sldId id="689" r:id="rId2"/>
    <p:sldId id="264" r:id="rId3"/>
    <p:sldId id="671" r:id="rId4"/>
    <p:sldId id="683" r:id="rId5"/>
  </p:sldIdLst>
  <p:sldSz cx="13442950" cy="7561263"/>
  <p:notesSz cx="6797675" cy="9926638"/>
  <p:embeddedFontLst>
    <p:embeddedFont>
      <p:font typeface="Calibri" panose="020F0502020204030204" pitchFamily="34" charset="0"/>
      <p:regular r:id="rId8"/>
      <p:bold r:id="rId9"/>
      <p:italic r:id="rId10"/>
      <p:boldItalic r:id="rId11"/>
    </p:embeddedFont>
    <p:embeddedFont>
      <p:font typeface="Wingdings 3" panose="05040102010807070707" pitchFamily="18" charset="2"/>
      <p:regular r:id="rId12"/>
    </p:embeddedFont>
    <p:embeddedFont>
      <p:font typeface="Verdana" panose="020B060403050404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Lst>
  <p:custDataLst>
    <p:tags r:id="rId21"/>
  </p:custDataLst>
  <p:defaultTextStyle>
    <a:defPPr>
      <a:defRPr lang="de-DE"/>
    </a:defPPr>
    <a:lvl1pPr algn="l" rtl="0" fontAlgn="base">
      <a:spcBef>
        <a:spcPct val="0"/>
      </a:spcBef>
      <a:spcAft>
        <a:spcPct val="0"/>
      </a:spcAft>
      <a:defRPr sz="1400" kern="1200">
        <a:solidFill>
          <a:schemeClr val="tx1"/>
        </a:solidFill>
        <a:latin typeface="Verdana" pitchFamily="34" charset="0"/>
        <a:ea typeface="+mn-ea"/>
        <a:cs typeface="+mn-cs"/>
      </a:defRPr>
    </a:lvl1pPr>
    <a:lvl2pPr marL="457200" algn="l" rtl="0" fontAlgn="base">
      <a:spcBef>
        <a:spcPct val="0"/>
      </a:spcBef>
      <a:spcAft>
        <a:spcPct val="0"/>
      </a:spcAft>
      <a:defRPr sz="1400" kern="1200">
        <a:solidFill>
          <a:schemeClr val="tx1"/>
        </a:solidFill>
        <a:latin typeface="Verdana" pitchFamily="34" charset="0"/>
        <a:ea typeface="+mn-ea"/>
        <a:cs typeface="+mn-cs"/>
      </a:defRPr>
    </a:lvl2pPr>
    <a:lvl3pPr marL="914400" algn="l" rtl="0" fontAlgn="base">
      <a:spcBef>
        <a:spcPct val="0"/>
      </a:spcBef>
      <a:spcAft>
        <a:spcPct val="0"/>
      </a:spcAft>
      <a:defRPr sz="1400" kern="1200">
        <a:solidFill>
          <a:schemeClr val="tx1"/>
        </a:solidFill>
        <a:latin typeface="Verdana" pitchFamily="34" charset="0"/>
        <a:ea typeface="+mn-ea"/>
        <a:cs typeface="+mn-cs"/>
      </a:defRPr>
    </a:lvl3pPr>
    <a:lvl4pPr marL="1371600" algn="l" rtl="0" fontAlgn="base">
      <a:spcBef>
        <a:spcPct val="0"/>
      </a:spcBef>
      <a:spcAft>
        <a:spcPct val="0"/>
      </a:spcAft>
      <a:defRPr sz="1400" kern="1200">
        <a:solidFill>
          <a:schemeClr val="tx1"/>
        </a:solidFill>
        <a:latin typeface="Verdana" pitchFamily="34" charset="0"/>
        <a:ea typeface="+mn-ea"/>
        <a:cs typeface="+mn-cs"/>
      </a:defRPr>
    </a:lvl4pPr>
    <a:lvl5pPr marL="1828800" algn="l" rtl="0" fontAlgn="base">
      <a:spcBef>
        <a:spcPct val="0"/>
      </a:spcBef>
      <a:spcAft>
        <a:spcPct val="0"/>
      </a:spcAft>
      <a:defRPr sz="1400" kern="1200">
        <a:solidFill>
          <a:schemeClr val="tx1"/>
        </a:solidFill>
        <a:latin typeface="Verdana" pitchFamily="34" charset="0"/>
        <a:ea typeface="+mn-ea"/>
        <a:cs typeface="+mn-cs"/>
      </a:defRPr>
    </a:lvl5pPr>
    <a:lvl6pPr marL="2286000" algn="l" defTabSz="914400" rtl="0" eaLnBrk="1" latinLnBrk="0" hangingPunct="1">
      <a:defRPr sz="1400" kern="1200">
        <a:solidFill>
          <a:schemeClr val="tx1"/>
        </a:solidFill>
        <a:latin typeface="Verdana" pitchFamily="34" charset="0"/>
        <a:ea typeface="+mn-ea"/>
        <a:cs typeface="+mn-cs"/>
      </a:defRPr>
    </a:lvl6pPr>
    <a:lvl7pPr marL="2743200" algn="l" defTabSz="914400" rtl="0" eaLnBrk="1" latinLnBrk="0" hangingPunct="1">
      <a:defRPr sz="1400" kern="1200">
        <a:solidFill>
          <a:schemeClr val="tx1"/>
        </a:solidFill>
        <a:latin typeface="Verdana" pitchFamily="34" charset="0"/>
        <a:ea typeface="+mn-ea"/>
        <a:cs typeface="+mn-cs"/>
      </a:defRPr>
    </a:lvl7pPr>
    <a:lvl8pPr marL="3200400" algn="l" defTabSz="914400" rtl="0" eaLnBrk="1" latinLnBrk="0" hangingPunct="1">
      <a:defRPr sz="1400" kern="1200">
        <a:solidFill>
          <a:schemeClr val="tx1"/>
        </a:solidFill>
        <a:latin typeface="Verdana" pitchFamily="34" charset="0"/>
        <a:ea typeface="+mn-ea"/>
        <a:cs typeface="+mn-cs"/>
      </a:defRPr>
    </a:lvl8pPr>
    <a:lvl9pPr marL="3657600" algn="l" defTabSz="914400" rtl="0" eaLnBrk="1" latinLnBrk="0" hangingPunct="1">
      <a:defRPr sz="1400" kern="1200">
        <a:solidFill>
          <a:schemeClr val="tx1"/>
        </a:solidFill>
        <a:latin typeface="Verdana" pitchFamily="34" charset="0"/>
        <a:ea typeface="+mn-ea"/>
        <a:cs typeface="+mn-cs"/>
      </a:defRPr>
    </a:lvl9pPr>
  </p:defaultTextStyle>
  <p:modifyVerifier cryptProviderType="rsaAES" cryptAlgorithmClass="hash" cryptAlgorithmType="typeAny" cryptAlgorithmSid="14" spinCount="100000" saltData="j7DWkrppXY3YzA55eelWPw==" hashData="earRTl7Mdim9tgnoMQMB36kiDu+bOicJ7/2Jdocwj56xC5uJ4s1Z5HWmVuILj/CYpaTRHaLrg0o7+tl/HQErPA=="/>
  <p:extLst>
    <p:ext uri="{EFAFB233-063F-42B5-8137-9DF3F51BA10A}">
      <p15:sldGuideLst xmlns:p15="http://schemas.microsoft.com/office/powerpoint/2012/main">
        <p15:guide id="2" orient="horz" pos="829" userDrawn="1">
          <p15:clr>
            <a:srgbClr val="A4A3A4"/>
          </p15:clr>
        </p15:guide>
        <p15:guide id="3" orient="horz" pos="431" userDrawn="1">
          <p15:clr>
            <a:srgbClr val="A4A3A4"/>
          </p15:clr>
        </p15:guide>
        <p15:guide id="4" orient="horz" pos="4445" userDrawn="1">
          <p15:clr>
            <a:srgbClr val="A4A3A4"/>
          </p15:clr>
        </p15:guide>
        <p15:guide id="5" orient="horz" pos="1089" userDrawn="1">
          <p15:clr>
            <a:srgbClr val="A4A3A4"/>
          </p15:clr>
        </p15:guide>
        <p15:guide id="7" orient="horz" pos="3652" userDrawn="1">
          <p15:clr>
            <a:srgbClr val="A4A3A4"/>
          </p15:clr>
        </p15:guide>
        <p15:guide id="8" orient="horz" pos="1222" userDrawn="1">
          <p15:clr>
            <a:srgbClr val="A4A3A4"/>
          </p15:clr>
        </p15:guide>
        <p15:guide id="9" pos="8199" userDrawn="1">
          <p15:clr>
            <a:srgbClr val="A4A3A4"/>
          </p15:clr>
        </p15:guide>
        <p15:guide id="11" pos="333" userDrawn="1">
          <p15:clr>
            <a:srgbClr val="A4A3A4"/>
          </p15:clr>
        </p15:guide>
        <p15:guide id="12" pos="7976" userDrawn="1">
          <p15:clr>
            <a:srgbClr val="A4A3A4"/>
          </p15:clr>
        </p15:guide>
        <p15:guide id="15" orient="horz" pos="4037" userDrawn="1">
          <p15:clr>
            <a:srgbClr val="A4A3A4"/>
          </p15:clr>
        </p15:guide>
        <p15:guide id="16" pos="4211" userDrawn="1">
          <p15:clr>
            <a:srgbClr val="A4A3A4"/>
          </p15:clr>
        </p15:guide>
        <p15:guide id="17" orient="horz" pos="3357" userDrawn="1">
          <p15:clr>
            <a:srgbClr val="A4A3A4"/>
          </p15:clr>
        </p15:guide>
        <p15:guide id="18" orient="horz" pos="1678" userDrawn="1">
          <p15:clr>
            <a:srgbClr val="A4A3A4"/>
          </p15:clr>
        </p15:guide>
      </p15:sldGuideLst>
    </p:ext>
    <p:ext uri="{2D200454-40CA-4A62-9FC3-DE9A4176ACB9}">
      <p15:notesGuideLst xmlns:p15="http://schemas.microsoft.com/office/powerpoint/2012/main">
        <p15:guide id="1" orient="horz" pos="2047" userDrawn="1">
          <p15:clr>
            <a:srgbClr val="A4A3A4"/>
          </p15:clr>
        </p15:guide>
        <p15:guide id="2" orient="horz" pos="2427" userDrawn="1">
          <p15:clr>
            <a:srgbClr val="A4A3A4"/>
          </p15:clr>
        </p15:guide>
        <p15:guide id="3" orient="horz" pos="2541" userDrawn="1">
          <p15:clr>
            <a:srgbClr val="A4A3A4"/>
          </p15:clr>
        </p15:guide>
        <p15:guide id="4" pos="4053" userDrawn="1">
          <p15:clr>
            <a:srgbClr val="A4A3A4"/>
          </p15:clr>
        </p15:guide>
        <p15:guide id="5" pos="4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8AE"/>
    <a:srgbClr val="BDCEE9"/>
    <a:srgbClr val="DAE3F2"/>
    <a:srgbClr val="E2E8F3"/>
    <a:srgbClr val="FDAA54"/>
    <a:srgbClr val="FF9900"/>
    <a:srgbClr val="7EAF3D"/>
    <a:srgbClr val="75DE70"/>
    <a:srgbClr val="F8BE74"/>
    <a:srgbClr val="F1F1F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929F9F4-4A8F-4326-A1B4-22849713DDAB}" styleName="Dunkle Formatvorlage 1 - Akz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5" autoAdjust="0"/>
    <p:restoredTop sz="80836" autoAdjust="0"/>
  </p:normalViewPr>
  <p:slideViewPr>
    <p:cSldViewPr snapToGrid="0">
      <p:cViewPr varScale="1">
        <p:scale>
          <a:sx n="82" d="100"/>
          <a:sy n="82" d="100"/>
        </p:scale>
        <p:origin x="1554" y="90"/>
      </p:cViewPr>
      <p:guideLst>
        <p:guide orient="horz" pos="829"/>
        <p:guide orient="horz" pos="431"/>
        <p:guide orient="horz" pos="4445"/>
        <p:guide orient="horz" pos="1089"/>
        <p:guide orient="horz" pos="3652"/>
        <p:guide orient="horz" pos="1222"/>
        <p:guide pos="8199"/>
        <p:guide pos="333"/>
        <p:guide pos="7976"/>
        <p:guide orient="horz" pos="4037"/>
        <p:guide pos="4211"/>
        <p:guide orient="horz" pos="3357"/>
        <p:guide orient="horz" pos="1678"/>
      </p:guideLst>
    </p:cSldViewPr>
  </p:slideViewPr>
  <p:outlineViewPr>
    <p:cViewPr>
      <p:scale>
        <a:sx n="33" d="100"/>
        <a:sy n="33" d="100"/>
      </p:scale>
      <p:origin x="0" y="0"/>
    </p:cViewPr>
  </p:outlineViewPr>
  <p:notesTextViewPr>
    <p:cViewPr>
      <p:scale>
        <a:sx n="75" d="100"/>
        <a:sy n="75" d="100"/>
      </p:scale>
      <p:origin x="0" y="0"/>
    </p:cViewPr>
  </p:notesTextViewPr>
  <p:sorterViewPr>
    <p:cViewPr>
      <p:scale>
        <a:sx n="70" d="100"/>
        <a:sy n="70" d="100"/>
      </p:scale>
      <p:origin x="0" y="0"/>
    </p:cViewPr>
  </p:sorterViewPr>
  <p:notesViewPr>
    <p:cSldViewPr snapToGrid="0">
      <p:cViewPr varScale="1">
        <p:scale>
          <a:sx n="79" d="100"/>
          <a:sy n="79" d="100"/>
        </p:scale>
        <p:origin x="3954" y="102"/>
      </p:cViewPr>
      <p:guideLst>
        <p:guide orient="horz" pos="2047"/>
        <p:guide orient="horz" pos="2427"/>
        <p:guide orient="horz" pos="2541"/>
        <p:guide pos="4053"/>
        <p:guide pos="4168"/>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2" y="11"/>
            <a:ext cx="2946400" cy="495221"/>
          </a:xfrm>
          <a:prstGeom prst="rect">
            <a:avLst/>
          </a:prstGeom>
          <a:noFill/>
          <a:ln w="9525">
            <a:noFill/>
            <a:miter lim="800000"/>
            <a:headEnd/>
            <a:tailEnd/>
          </a:ln>
        </p:spPr>
        <p:txBody>
          <a:bodyPr vert="horz" wrap="square" lIns="92594" tIns="46292" rIns="92594" bIns="46292" numCol="1" anchor="t" anchorCtr="0" compatLnSpc="1">
            <a:prstTxWarp prst="textNoShape">
              <a:avLst/>
            </a:prstTxWarp>
          </a:bodyPr>
          <a:lstStyle>
            <a:lvl1pPr defTabSz="927646">
              <a:defRPr sz="1300"/>
            </a:lvl1pPr>
          </a:lstStyle>
          <a:p>
            <a:endParaRPr lang="de-DE" dirty="0"/>
          </a:p>
        </p:txBody>
      </p:sp>
      <p:sp>
        <p:nvSpPr>
          <p:cNvPr id="39939" name="Rectangle 3"/>
          <p:cNvSpPr>
            <a:spLocks noGrp="1" noChangeArrowheads="1"/>
          </p:cNvSpPr>
          <p:nvPr>
            <p:ph type="dt" sz="quarter" idx="1"/>
          </p:nvPr>
        </p:nvSpPr>
        <p:spPr bwMode="auto">
          <a:xfrm>
            <a:off x="3851277" y="11"/>
            <a:ext cx="2946400" cy="495221"/>
          </a:xfrm>
          <a:prstGeom prst="rect">
            <a:avLst/>
          </a:prstGeom>
          <a:noFill/>
          <a:ln w="9525">
            <a:noFill/>
            <a:miter lim="800000"/>
            <a:headEnd/>
            <a:tailEnd/>
          </a:ln>
        </p:spPr>
        <p:txBody>
          <a:bodyPr vert="horz" wrap="square" lIns="92594" tIns="46292" rIns="92594" bIns="46292" numCol="1" anchor="t" anchorCtr="0" compatLnSpc="1">
            <a:prstTxWarp prst="textNoShape">
              <a:avLst/>
            </a:prstTxWarp>
          </a:bodyPr>
          <a:lstStyle>
            <a:lvl1pPr algn="r" defTabSz="927646">
              <a:defRPr sz="1300"/>
            </a:lvl1pPr>
          </a:lstStyle>
          <a:p>
            <a:endParaRPr lang="de-DE" dirty="0"/>
          </a:p>
        </p:txBody>
      </p:sp>
      <p:sp>
        <p:nvSpPr>
          <p:cNvPr id="39940" name="Rectangle 4"/>
          <p:cNvSpPr>
            <a:spLocks noGrp="1" noChangeArrowheads="1"/>
          </p:cNvSpPr>
          <p:nvPr>
            <p:ph type="ftr" sz="quarter" idx="2"/>
          </p:nvPr>
        </p:nvSpPr>
        <p:spPr bwMode="auto">
          <a:xfrm>
            <a:off x="2" y="9431431"/>
            <a:ext cx="2946400" cy="495221"/>
          </a:xfrm>
          <a:prstGeom prst="rect">
            <a:avLst/>
          </a:prstGeom>
          <a:noFill/>
          <a:ln w="9525">
            <a:noFill/>
            <a:miter lim="800000"/>
            <a:headEnd/>
            <a:tailEnd/>
          </a:ln>
        </p:spPr>
        <p:txBody>
          <a:bodyPr vert="horz" wrap="square" lIns="92594" tIns="46292" rIns="92594" bIns="46292" numCol="1" anchor="b" anchorCtr="0" compatLnSpc="1">
            <a:prstTxWarp prst="textNoShape">
              <a:avLst/>
            </a:prstTxWarp>
          </a:bodyPr>
          <a:lstStyle>
            <a:lvl1pPr defTabSz="927646">
              <a:defRPr sz="1300"/>
            </a:lvl1pPr>
          </a:lstStyle>
          <a:p>
            <a:endParaRPr lang="de-DE" dirty="0"/>
          </a:p>
        </p:txBody>
      </p:sp>
      <p:sp>
        <p:nvSpPr>
          <p:cNvPr id="39941" name="Rectangle 5"/>
          <p:cNvSpPr>
            <a:spLocks noGrp="1" noChangeArrowheads="1"/>
          </p:cNvSpPr>
          <p:nvPr>
            <p:ph type="sldNum" sz="quarter" idx="3"/>
          </p:nvPr>
        </p:nvSpPr>
        <p:spPr bwMode="auto">
          <a:xfrm>
            <a:off x="3851277" y="9431431"/>
            <a:ext cx="2946400" cy="495221"/>
          </a:xfrm>
          <a:prstGeom prst="rect">
            <a:avLst/>
          </a:prstGeom>
          <a:noFill/>
          <a:ln w="9525">
            <a:noFill/>
            <a:miter lim="800000"/>
            <a:headEnd/>
            <a:tailEnd/>
          </a:ln>
        </p:spPr>
        <p:txBody>
          <a:bodyPr vert="horz" wrap="square" lIns="92594" tIns="46292" rIns="92594" bIns="46292" numCol="1" anchor="b" anchorCtr="0" compatLnSpc="1">
            <a:prstTxWarp prst="textNoShape">
              <a:avLst/>
            </a:prstTxWarp>
          </a:bodyPr>
          <a:lstStyle>
            <a:lvl1pPr algn="r" defTabSz="927646">
              <a:defRPr sz="1300"/>
            </a:lvl1pPr>
          </a:lstStyle>
          <a:p>
            <a:fld id="{B6354F43-AC3E-4A67-96DE-0041E586C202}" type="slidenum">
              <a:rPr lang="de-DE"/>
              <a:pPr/>
              <a:t>‹Nr.›</a:t>
            </a:fld>
            <a:endParaRPr lang="de-DE" dirty="0"/>
          </a:p>
        </p:txBody>
      </p:sp>
    </p:spTree>
    <p:extLst>
      <p:ext uri="{BB962C8B-B14F-4D97-AF65-F5344CB8AC3E}">
        <p14:creationId xmlns:p14="http://schemas.microsoft.com/office/powerpoint/2010/main" val="3748024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9"/>
          <p:cNvSpPr>
            <a:spLocks noChangeArrowheads="1"/>
          </p:cNvSpPr>
          <p:nvPr/>
        </p:nvSpPr>
        <p:spPr bwMode="auto">
          <a:xfrm>
            <a:off x="5" y="5"/>
            <a:ext cx="6793200" cy="712000"/>
          </a:xfrm>
          <a:prstGeom prst="rect">
            <a:avLst/>
          </a:prstGeom>
          <a:solidFill>
            <a:srgbClr val="3B68AE">
              <a:alpha val="40000"/>
            </a:srgbClr>
          </a:solidFill>
          <a:ln w="9525">
            <a:noFill/>
            <a:miter lim="800000"/>
            <a:headEnd/>
            <a:tailEnd/>
          </a:ln>
          <a:effectLst/>
        </p:spPr>
        <p:txBody>
          <a:bodyPr wrap="none" lIns="467928" tIns="0" rIns="89986" bIns="71990" anchor="b" anchorCtr="0"/>
          <a:lstStyle/>
          <a:p>
            <a:pPr marL="0" marR="0" lvl="0" indent="0" algn="l" defTabSz="91426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Vortragstext</a:t>
            </a:r>
          </a:p>
        </p:txBody>
      </p:sp>
      <p:sp>
        <p:nvSpPr>
          <p:cNvPr id="6162" name="Rectangle 18"/>
          <p:cNvSpPr>
            <a:spLocks noGrp="1" noChangeArrowheads="1"/>
          </p:cNvSpPr>
          <p:nvPr>
            <p:ph type="body" sz="quarter" idx="3"/>
          </p:nvPr>
        </p:nvSpPr>
        <p:spPr bwMode="auto">
          <a:xfrm>
            <a:off x="419296" y="3250696"/>
            <a:ext cx="5920966" cy="6003167"/>
          </a:xfrm>
          <a:prstGeom prst="rect">
            <a:avLst/>
          </a:prstGeom>
          <a:noFill/>
          <a:ln w="9525">
            <a:noFill/>
            <a:miter lim="800000"/>
            <a:headEnd/>
            <a:tailEnd/>
          </a:ln>
        </p:spPr>
        <p:txBody>
          <a:bodyPr vert="horz" wrap="square" lIns="93404" tIns="46701" rIns="93404" bIns="46701" numCol="1" anchor="t" anchorCtr="0" compatLnSpc="1">
            <a:prstTxWarp prst="textNoShape">
              <a:avLst/>
            </a:prstTxWarp>
            <a:noAutofit/>
          </a:bodyPr>
          <a:lstStyle/>
          <a:p>
            <a:pPr lvl="0"/>
            <a:endParaRPr lang="de-DE" dirty="0"/>
          </a:p>
        </p:txBody>
      </p:sp>
      <p:cxnSp>
        <p:nvCxnSpPr>
          <p:cNvPr id="12" name="Gerader Verbinder 11"/>
          <p:cNvCxnSpPr/>
          <p:nvPr/>
        </p:nvCxnSpPr>
        <p:spPr bwMode="auto">
          <a:xfrm>
            <a:off x="7" y="704070"/>
            <a:ext cx="6793200" cy="0"/>
          </a:xfrm>
          <a:prstGeom prst="line">
            <a:avLst/>
          </a:prstGeom>
          <a:noFill/>
          <a:ln w="31750" cap="flat" cmpd="sng" algn="ctr">
            <a:solidFill>
              <a:srgbClr val="3B68AE"/>
            </a:solidFill>
            <a:prstDash val="solid"/>
            <a:round/>
            <a:headEnd type="none" w="med" len="med"/>
            <a:tailEnd type="none" w="med" len="med"/>
          </a:ln>
          <a:effectLst/>
        </p:spPr>
      </p:cxnSp>
      <p:sp>
        <p:nvSpPr>
          <p:cNvPr id="13" name="Rectangle 9"/>
          <p:cNvSpPr>
            <a:spLocks noChangeArrowheads="1"/>
          </p:cNvSpPr>
          <p:nvPr/>
        </p:nvSpPr>
        <p:spPr bwMode="auto">
          <a:xfrm>
            <a:off x="0" y="9507040"/>
            <a:ext cx="6794500" cy="432139"/>
          </a:xfrm>
          <a:prstGeom prst="rect">
            <a:avLst/>
          </a:prstGeom>
          <a:solidFill>
            <a:srgbClr val="3B68AE">
              <a:alpha val="40000"/>
            </a:srgbClr>
          </a:solidFill>
          <a:ln w="9525">
            <a:noFill/>
            <a:miter lim="800000"/>
            <a:headEnd/>
            <a:tailEnd/>
          </a:ln>
          <a:effectLst/>
        </p:spPr>
        <p:txBody>
          <a:bodyPr wrap="none" lIns="0" tIns="0" rIns="0" bIns="0" anchor="ctr" anchorCtr="1"/>
          <a:lstStyle/>
          <a:p>
            <a:pPr lvl="0" algn="ctr" defTabSz="995211">
              <a:tabLst>
                <a:tab pos="1036480" algn="l"/>
              </a:tabLst>
            </a:pPr>
            <a:r>
              <a:rPr kumimoji="0" lang="de-DE" sz="9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Lehrsystem 1. Auflage 2018 © 2018, Resch-Verlag, Dr. Ingo Resch GmbH, Maria-Eich-Straße 77, D-82166 Gräfelfing</a:t>
            </a:r>
          </a:p>
        </p:txBody>
      </p:sp>
      <p:cxnSp>
        <p:nvCxnSpPr>
          <p:cNvPr id="14" name="Gerader Verbinder 13"/>
          <p:cNvCxnSpPr/>
          <p:nvPr/>
        </p:nvCxnSpPr>
        <p:spPr bwMode="auto">
          <a:xfrm>
            <a:off x="12" y="9483869"/>
            <a:ext cx="6794222" cy="0"/>
          </a:xfrm>
          <a:prstGeom prst="line">
            <a:avLst/>
          </a:prstGeom>
          <a:noFill/>
          <a:ln w="31750" cap="flat" cmpd="sng" algn="ctr">
            <a:solidFill>
              <a:srgbClr val="3B68AE"/>
            </a:solidFill>
            <a:prstDash val="solid"/>
            <a:round/>
            <a:headEnd type="none" w="med" len="med"/>
            <a:tailEnd type="none" w="med" len="med"/>
          </a:ln>
          <a:effectLst/>
        </p:spPr>
      </p:cxnSp>
      <p:sp>
        <p:nvSpPr>
          <p:cNvPr id="190466" name="Rectangle 17"/>
          <p:cNvSpPr>
            <a:spLocks noGrp="1" noRot="1" noChangeAspect="1" noChangeArrowheads="1" noTextEdit="1"/>
          </p:cNvSpPr>
          <p:nvPr>
            <p:ph type="sldImg" idx="2"/>
          </p:nvPr>
        </p:nvSpPr>
        <p:spPr bwMode="auto">
          <a:xfrm>
            <a:off x="2693988" y="501650"/>
            <a:ext cx="3646487" cy="2051050"/>
          </a:xfrm>
          <a:prstGeom prst="rect">
            <a:avLst/>
          </a:prstGeom>
          <a:noFill/>
          <a:ln w="9525">
            <a:solidFill>
              <a:schemeClr val="bg2"/>
            </a:solidFill>
            <a:miter lim="800000"/>
            <a:headEnd/>
            <a:tailEnd/>
          </a:ln>
          <a:effectLst>
            <a:outerShdw blurRad="50800" algn="ctr" rotWithShape="0">
              <a:prstClr val="black">
                <a:alpha val="40000"/>
              </a:prstClr>
            </a:outerShdw>
          </a:effectLst>
        </p:spPr>
      </p:sp>
    </p:spTree>
    <p:extLst>
      <p:ext uri="{BB962C8B-B14F-4D97-AF65-F5344CB8AC3E}">
        <p14:creationId xmlns:p14="http://schemas.microsoft.com/office/powerpoint/2010/main" val="384362308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b="0" kern="1200">
        <a:solidFill>
          <a:schemeClr val="tx1"/>
        </a:solidFill>
        <a:latin typeface="Century Gothic" panose="020B0502020202020204"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7"/>
          <p:cNvSpPr>
            <a:spLocks noGrp="1" noRot="1" noChangeAspect="1" noChangeArrowheads="1" noTextEdit="1"/>
          </p:cNvSpPr>
          <p:nvPr>
            <p:ph type="sldImg" idx="2"/>
          </p:nvPr>
        </p:nvSpPr>
        <p:spPr bwMode="auto">
          <a:xfrm>
            <a:off x="2693988" y="501650"/>
            <a:ext cx="3646487" cy="2051050"/>
          </a:xfrm>
          <a:prstGeom prst="rect">
            <a:avLst/>
          </a:prstGeom>
          <a:noFill/>
          <a:ln w="9525">
            <a:solidFill>
              <a:schemeClr val="bg2"/>
            </a:solidFill>
            <a:miter lim="800000"/>
            <a:headEnd/>
            <a:tailEnd/>
          </a:ln>
          <a:effectLst>
            <a:outerShdw blurRad="50800" algn="ctr" rotWithShape="0">
              <a:prstClr val="black">
                <a:alpha val="40000"/>
              </a:prstClr>
            </a:outerShdw>
          </a:effectLst>
        </p:spPr>
      </p:sp>
      <p:sp>
        <p:nvSpPr>
          <p:cNvPr id="3" name="Notizenplatzhalter 2"/>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274924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rot="21015210">
            <a:off x="405985" y="926437"/>
            <a:ext cx="1195275" cy="1131152"/>
          </a:xfrm>
          <a:prstGeom prst="ellipse">
            <a:avLst/>
          </a:prstGeom>
          <a:solidFill>
            <a:srgbClr val="FF0000"/>
          </a:solidFill>
          <a:ln w="19050">
            <a:solidFill>
              <a:schemeClr val="bg1"/>
            </a:solidFill>
            <a:miter lim="800000"/>
            <a:headEnd/>
            <a:tailEnd/>
          </a:ln>
          <a:effectLst>
            <a:outerShdw blurRad="76200" dist="38100" dir="2700000" sx="104000" sy="104000" algn="tl" rotWithShape="0">
              <a:prstClr val="black">
                <a:alpha val="30000"/>
              </a:prstClr>
            </a:outerShdw>
          </a:effectLst>
        </p:spPr>
        <p:txBody>
          <a:bodyPr wrap="none" lIns="0" tIns="0" rIns="0" bIns="0" anchor="ctr" anchorCtr="1">
            <a:noAutofit/>
          </a:bodyPr>
          <a:lstStyle/>
          <a:p>
            <a:pPr algn="ctr"/>
            <a:r>
              <a:rPr lang="de-DE" sz="1600" b="1" dirty="0">
                <a:solidFill>
                  <a:schemeClr val="bg1"/>
                </a:solidFill>
              </a:rPr>
              <a:t>zur </a:t>
            </a:r>
            <a:br>
              <a:rPr lang="de-DE" sz="1600" b="1" dirty="0">
                <a:solidFill>
                  <a:schemeClr val="bg1"/>
                </a:solidFill>
              </a:rPr>
            </a:br>
            <a:r>
              <a:rPr lang="de-DE" sz="1600" b="1" dirty="0">
                <a:solidFill>
                  <a:schemeClr val="bg1"/>
                </a:solidFill>
              </a:rPr>
              <a:t>Start-</a:t>
            </a:r>
            <a:br>
              <a:rPr lang="de-DE" sz="1600" b="1" dirty="0">
                <a:solidFill>
                  <a:schemeClr val="bg1"/>
                </a:solidFill>
              </a:rPr>
            </a:br>
            <a:r>
              <a:rPr lang="de-DE" sz="1600" b="1" dirty="0" err="1">
                <a:solidFill>
                  <a:schemeClr val="bg1"/>
                </a:solidFill>
              </a:rPr>
              <a:t>folie</a:t>
            </a:r>
            <a:endParaRPr lang="de-DE" sz="1600" b="1" dirty="0">
              <a:solidFill>
                <a:schemeClr val="bg1"/>
              </a:solidFill>
            </a:endParaRPr>
          </a:p>
        </p:txBody>
      </p:sp>
      <p:sp>
        <p:nvSpPr>
          <p:cNvPr id="11" name="Folienbildplatzhalter 10"/>
          <p:cNvSpPr>
            <a:spLocks noGrp="1" noRot="1" noChangeAspect="1"/>
          </p:cNvSpPr>
          <p:nvPr>
            <p:ph type="sldImg"/>
          </p:nvPr>
        </p:nvSpPr>
        <p:spPr>
          <a:xfrm>
            <a:off x="2695575" y="501650"/>
            <a:ext cx="3643313" cy="2049463"/>
          </a:xfrm>
        </p:spPr>
      </p:sp>
      <p:sp>
        <p:nvSpPr>
          <p:cNvPr id="12" name="Notizenplatzhalter 11"/>
          <p:cNvSpPr>
            <a:spLocks noGrp="1"/>
          </p:cNvSpPr>
          <p:nvPr>
            <p:ph type="body" idx="1"/>
          </p:nvPr>
        </p:nvSpPr>
        <p:spPr/>
        <p:txBody>
          <a:bodyPr/>
          <a:lstStyle/>
          <a:p>
            <a:r>
              <a:rPr lang="de-DE" b="1" dirty="0"/>
              <a:t>Begrüßung</a:t>
            </a:r>
          </a:p>
          <a:p>
            <a:endParaRPr lang="de-DE" dirty="0"/>
          </a:p>
          <a:p>
            <a:r>
              <a:rPr lang="de-DE" dirty="0"/>
              <a:t>Begrüßen Sie vorab die Teilnehmer in gewohnter Weise, und erläutern Sie den Ablauf, das Ziel, die Dauer, etc.</a:t>
            </a:r>
          </a:p>
          <a:p>
            <a:endParaRPr lang="de-DE" dirty="0"/>
          </a:p>
          <a:p>
            <a:r>
              <a:rPr lang="de-DE" b="1" dirty="0"/>
              <a:t>Wir wünschen Ihnen gutes Gelingen der Unterweisung!</a:t>
            </a:r>
          </a:p>
          <a:p>
            <a:endParaRPr lang="de-DE" dirty="0"/>
          </a:p>
        </p:txBody>
      </p:sp>
    </p:spTree>
    <p:extLst>
      <p:ext uri="{BB962C8B-B14F-4D97-AF65-F5344CB8AC3E}">
        <p14:creationId xmlns:p14="http://schemas.microsoft.com/office/powerpoint/2010/main" val="1317155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p:cNvSpPr>
            <a:spLocks noChangeArrowheads="1"/>
          </p:cNvSpPr>
          <p:nvPr/>
        </p:nvSpPr>
        <p:spPr bwMode="auto">
          <a:xfrm rot="21015210">
            <a:off x="405985" y="926437"/>
            <a:ext cx="1195275" cy="1131152"/>
          </a:xfrm>
          <a:prstGeom prst="ellipse">
            <a:avLst/>
          </a:prstGeom>
          <a:solidFill>
            <a:srgbClr val="FF0000"/>
          </a:solidFill>
          <a:ln w="19050">
            <a:solidFill>
              <a:schemeClr val="bg1"/>
            </a:solidFill>
            <a:miter lim="800000"/>
            <a:headEnd/>
            <a:tailEnd/>
          </a:ln>
          <a:effectLst>
            <a:outerShdw blurRad="76200" dist="38100" dir="2700000" sx="104000" sy="104000" algn="tl" rotWithShape="0">
              <a:prstClr val="black">
                <a:alpha val="30000"/>
              </a:prstClr>
            </a:outerShdw>
          </a:effectLst>
        </p:spPr>
        <p:txBody>
          <a:bodyPr wrap="none" lIns="0" tIns="0" rIns="0" bIns="71990" anchor="ctr" anchorCtr="1">
            <a:noAutofit/>
          </a:bodyPr>
          <a:lstStyle/>
          <a:p>
            <a:pPr algn="ctr"/>
            <a:r>
              <a:rPr lang="de-DE" sz="1600" b="1" dirty="0">
                <a:solidFill>
                  <a:schemeClr val="bg1"/>
                </a:solidFill>
              </a:rPr>
              <a:t>zu</a:t>
            </a:r>
          </a:p>
          <a:p>
            <a:pPr algn="ctr"/>
            <a:r>
              <a:rPr lang="de-DE" sz="1600" b="1" dirty="0">
                <a:solidFill>
                  <a:schemeClr val="bg1"/>
                </a:solidFill>
              </a:rPr>
              <a:t>Folie 4</a:t>
            </a:r>
          </a:p>
        </p:txBody>
      </p:sp>
      <p:sp>
        <p:nvSpPr>
          <p:cNvPr id="4" name="Folienbildplatzhalter 3"/>
          <p:cNvSpPr>
            <a:spLocks noGrp="1" noRot="1" noChangeAspect="1"/>
          </p:cNvSpPr>
          <p:nvPr>
            <p:ph type="sldImg"/>
          </p:nvPr>
        </p:nvSpPr>
        <p:spPr/>
      </p:sp>
      <p:sp>
        <p:nvSpPr>
          <p:cNvPr id="7" name="Notizenplatzhalter 6"/>
          <p:cNvSpPr>
            <a:spLocks noGrp="1"/>
          </p:cNvSpPr>
          <p:nvPr>
            <p:ph type="body" idx="1"/>
          </p:nvPr>
        </p:nvSpPr>
        <p:spPr/>
        <p:txBody>
          <a:bodyPr/>
          <a:lstStyle/>
          <a:p>
            <a:pPr defTabSz="914260"/>
            <a:r>
              <a:rPr lang="de-DE" b="1" dirty="0">
                <a:solidFill>
                  <a:prstClr val="black"/>
                </a:solidFill>
              </a:rPr>
              <a:t>Tödlicher Unfall nach Demontage eines Durchgreifschutzes</a:t>
            </a:r>
          </a:p>
          <a:p>
            <a:pPr defTabSz="914260"/>
            <a:endParaRPr lang="de-DE" dirty="0">
              <a:solidFill>
                <a:prstClr val="black"/>
              </a:solidFill>
            </a:endParaRPr>
          </a:p>
          <a:p>
            <a:pPr defTabSz="914260"/>
            <a:r>
              <a:rPr lang="de-DE" dirty="0">
                <a:solidFill>
                  <a:srgbClr val="FF0000"/>
                </a:solidFill>
              </a:rPr>
              <a:t>Vom Vorhandensein einer Sicherheitseinrichtung können Leben abhängen.</a:t>
            </a:r>
          </a:p>
          <a:p>
            <a:pPr defTabSz="914260"/>
            <a:endParaRPr lang="de-DE" dirty="0">
              <a:solidFill>
                <a:prstClr val="black"/>
              </a:solidFill>
            </a:endParaRPr>
          </a:p>
          <a:p>
            <a:pPr defTabSz="914260"/>
            <a:r>
              <a:rPr lang="de-DE" sz="1100" dirty="0">
                <a:solidFill>
                  <a:prstClr val="black"/>
                </a:solidFill>
              </a:rPr>
              <a:t>Deshalb liefern die Hersteller (s. F 2 u. 3) die Maschine mit einer entsprechenden Einrichtung aus, was auch hier der Fall war. Daher trifft den Hersteller hier auch keine Schuld am Unfall.</a:t>
            </a:r>
          </a:p>
          <a:p>
            <a:pPr defTabSz="914260"/>
            <a:endParaRPr lang="de-DE" sz="1100" dirty="0">
              <a:solidFill>
                <a:prstClr val="black"/>
              </a:solidFill>
            </a:endParaRPr>
          </a:p>
          <a:p>
            <a:pPr defTabSz="914260"/>
            <a:r>
              <a:rPr lang="de-DE" sz="1100" dirty="0">
                <a:solidFill>
                  <a:prstClr val="black"/>
                </a:solidFill>
              </a:rPr>
              <a:t>Aus nicht mehr nachvollziehbaren Gründen wurde in einem Warenlager der Durchgreifschutz eines Hubwagens entfernt (s. F 3). Mutmaßlich ist dies deshalb erfolgt, weil man durch ihn nicht mehr durchsehen konnte, was zweifelsohne die Arbeit behindert. Grund der Sichtbehinderung war wohl fehlende oder mangelhafte bzw. mit falschen Reinigungsmitteln durchgeführte Pflege.</a:t>
            </a:r>
          </a:p>
          <a:p>
            <a:pPr defTabSz="914260"/>
            <a:endParaRPr lang="de-DE" sz="1100" dirty="0">
              <a:solidFill>
                <a:prstClr val="black"/>
              </a:solidFill>
            </a:endParaRPr>
          </a:p>
          <a:p>
            <a:pPr defTabSz="914260"/>
            <a:r>
              <a:rPr lang="de-DE" sz="1100" dirty="0">
                <a:solidFill>
                  <a:prstClr val="black"/>
                </a:solidFill>
              </a:rPr>
              <a:t>Bei der Arbeit mit dem Hubwagen an einem Regal fasste die Verunfallte durch den Hubmast, um im Regal etwas zu richten. Dabei kam sie an den Bedienhebel des Gerätes, die Hubeinrichtung senkte sich ab und zerquetschte ihren Brustkorb. Sie verlor dabei ihr Leben.</a:t>
            </a:r>
          </a:p>
          <a:p>
            <a:pPr defTabSz="914260"/>
            <a:endParaRPr lang="de-DE" sz="1100" dirty="0">
              <a:solidFill>
                <a:prstClr val="black"/>
              </a:solidFill>
            </a:endParaRPr>
          </a:p>
          <a:p>
            <a:pPr defTabSz="914260"/>
            <a:r>
              <a:rPr lang="de-DE" sz="1100" dirty="0">
                <a:solidFill>
                  <a:prstClr val="black"/>
                </a:solidFill>
              </a:rPr>
              <a:t>Der Unfall wäre nicht passiert, wenn der Durchgreifschutz vorhanden gewesen wäre.</a:t>
            </a:r>
          </a:p>
          <a:p>
            <a:pPr defTabSz="914260"/>
            <a:endParaRPr lang="de-DE" sz="1100" dirty="0">
              <a:solidFill>
                <a:prstClr val="black"/>
              </a:solidFill>
            </a:endParaRPr>
          </a:p>
          <a:p>
            <a:pPr defTabSz="914260"/>
            <a:r>
              <a:rPr lang="de-DE" sz="1100" dirty="0">
                <a:solidFill>
                  <a:prstClr val="black"/>
                </a:solidFill>
              </a:rPr>
              <a:t>Das Fahrzeug hätte so nicht mehr betrieben werden dürfen. Fehlt der Durchgreifschutz, dann fehlt eine wesentliche Schutzeinrichtung und damit weist die Maschine einen wesentlichen Sicherheitsmangel auf.</a:t>
            </a:r>
          </a:p>
          <a:p>
            <a:pPr defTabSz="914260"/>
            <a:r>
              <a:rPr lang="de-DE" sz="1100" dirty="0">
                <a:solidFill>
                  <a:prstClr val="black"/>
                </a:solidFill>
              </a:rPr>
              <a:t>Ergebnis: Das Fahrzeug ist vom Verantwortlichen aus dem Verkehr zu ziehen und das Personal anzuweisen, dieses Gerät nicht mehr einzusetzen.</a:t>
            </a:r>
          </a:p>
          <a:p>
            <a:pPr defTabSz="914260"/>
            <a:endParaRPr lang="de-DE" sz="1100" dirty="0">
              <a:solidFill>
                <a:prstClr val="black"/>
              </a:solidFill>
            </a:endParaRPr>
          </a:p>
          <a:p>
            <a:pPr defTabSz="914260"/>
            <a:r>
              <a:rPr lang="de-DE" sz="1100" dirty="0">
                <a:solidFill>
                  <a:prstClr val="black"/>
                </a:solidFill>
              </a:rPr>
              <a:t>Wenn der Durchgreifschutz unbrauchbar ist, weil man z. B. durch ihn nicht mehr durchsehen kann oder weil er gebrochen ist, muss er ausgetauscht werden. Dass dies nicht erfolgt ist, kostete der Mitarbeiterin das Leben! – Damit muss der Verantwortliche nun sein Leben lang zurechtkommen.</a:t>
            </a:r>
          </a:p>
          <a:p>
            <a:pPr defTabSz="914260"/>
            <a:endParaRPr lang="de-DE" sz="1100" dirty="0">
              <a:solidFill>
                <a:prstClr val="black"/>
              </a:solidFill>
            </a:endParaRPr>
          </a:p>
          <a:p>
            <a:pPr defTabSz="914260"/>
            <a:r>
              <a:rPr lang="de-DE" sz="1100" dirty="0">
                <a:solidFill>
                  <a:prstClr val="black"/>
                </a:solidFill>
              </a:rPr>
              <a:t>Die juristische Haftung ist die eine Seite – das menschliche Schicksal die andere.</a:t>
            </a:r>
          </a:p>
          <a:p>
            <a:endParaRPr lang="de-DE" dirty="0"/>
          </a:p>
        </p:txBody>
      </p:sp>
    </p:spTree>
    <p:extLst>
      <p:ext uri="{BB962C8B-B14F-4D97-AF65-F5344CB8AC3E}">
        <p14:creationId xmlns:p14="http://schemas.microsoft.com/office/powerpoint/2010/main" val="1941495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p:cNvSpPr>
            <a:spLocks noChangeArrowheads="1"/>
          </p:cNvSpPr>
          <p:nvPr/>
        </p:nvSpPr>
        <p:spPr bwMode="auto">
          <a:xfrm rot="21015210">
            <a:off x="405985" y="926437"/>
            <a:ext cx="1195275" cy="1131152"/>
          </a:xfrm>
          <a:prstGeom prst="ellipse">
            <a:avLst/>
          </a:prstGeom>
          <a:solidFill>
            <a:srgbClr val="FF0000"/>
          </a:solidFill>
          <a:ln w="19050">
            <a:solidFill>
              <a:schemeClr val="bg1"/>
            </a:solidFill>
            <a:miter lim="800000"/>
            <a:headEnd/>
            <a:tailEnd/>
          </a:ln>
          <a:effectLst>
            <a:outerShdw blurRad="76200" dist="38100" dir="2700000" sx="104000" sy="104000" algn="tl" rotWithShape="0">
              <a:prstClr val="black">
                <a:alpha val="30000"/>
              </a:prstClr>
            </a:outerShdw>
          </a:effectLst>
        </p:spPr>
        <p:txBody>
          <a:bodyPr wrap="none" lIns="0" tIns="0" rIns="0" bIns="71990" anchor="ctr" anchorCtr="1">
            <a:noAutofit/>
          </a:bodyPr>
          <a:lstStyle/>
          <a:p>
            <a:pPr algn="ctr"/>
            <a:r>
              <a:rPr lang="de-DE" sz="1600" b="1" dirty="0">
                <a:solidFill>
                  <a:schemeClr val="bg1"/>
                </a:solidFill>
              </a:rPr>
              <a:t>zu</a:t>
            </a:r>
          </a:p>
          <a:p>
            <a:pPr algn="ctr"/>
            <a:r>
              <a:rPr lang="de-DE" sz="1600" b="1" dirty="0">
                <a:solidFill>
                  <a:schemeClr val="bg1"/>
                </a:solidFill>
              </a:rPr>
              <a:t>Folie 15</a:t>
            </a:r>
          </a:p>
        </p:txBody>
      </p:sp>
      <p:sp>
        <p:nvSpPr>
          <p:cNvPr id="4" name="Folienbildplatzhalter 3"/>
          <p:cNvSpPr>
            <a:spLocks noGrp="1" noRot="1" noChangeAspect="1"/>
          </p:cNvSpPr>
          <p:nvPr>
            <p:ph type="sldImg"/>
          </p:nvPr>
        </p:nvSpPr>
        <p:spPr/>
      </p:sp>
      <p:sp>
        <p:nvSpPr>
          <p:cNvPr id="10" name="Notizenplatzhalter 9"/>
          <p:cNvSpPr>
            <a:spLocks noGrp="1"/>
          </p:cNvSpPr>
          <p:nvPr>
            <p:ph type="body" idx="1"/>
          </p:nvPr>
        </p:nvSpPr>
        <p:spPr/>
        <p:txBody>
          <a:bodyPr/>
          <a:lstStyle/>
          <a:p>
            <a:pPr defTabSz="914260"/>
            <a:r>
              <a:rPr lang="de-DE" b="1" dirty="0">
                <a:solidFill>
                  <a:prstClr val="black"/>
                </a:solidFill>
              </a:rPr>
              <a:t>Rückhalteeinrichtungen</a:t>
            </a:r>
          </a:p>
          <a:p>
            <a:pPr defTabSz="914260"/>
            <a:endParaRPr lang="de-DE" dirty="0">
              <a:solidFill>
                <a:prstClr val="black"/>
              </a:solidFill>
            </a:endParaRPr>
          </a:p>
          <a:p>
            <a:pPr defTabSz="914260"/>
            <a:r>
              <a:rPr lang="de-DE" dirty="0">
                <a:solidFill>
                  <a:srgbClr val="FF0000"/>
                </a:solidFill>
              </a:rPr>
              <a:t>Flurförderzeuge sind kippgefährdet.</a:t>
            </a:r>
          </a:p>
          <a:p>
            <a:pPr defTabSz="914260"/>
            <a:endParaRPr lang="de-DE" dirty="0">
              <a:solidFill>
                <a:prstClr val="black"/>
              </a:solidFill>
            </a:endParaRPr>
          </a:p>
          <a:p>
            <a:pPr defTabSz="914260"/>
            <a:r>
              <a:rPr lang="de-DE" sz="950" dirty="0">
                <a:solidFill>
                  <a:prstClr val="black"/>
                </a:solidFill>
              </a:rPr>
              <a:t>Das gilt auch für unsere Stapler.</a:t>
            </a:r>
          </a:p>
          <a:p>
            <a:pPr defTabSz="914260"/>
            <a:endParaRPr lang="de-DE" sz="950" dirty="0">
              <a:solidFill>
                <a:prstClr val="black"/>
              </a:solidFill>
            </a:endParaRPr>
          </a:p>
          <a:p>
            <a:pPr defTabSz="914260"/>
            <a:r>
              <a:rPr lang="de-DE" sz="950" u="sng" dirty="0">
                <a:solidFill>
                  <a:prstClr val="black"/>
                </a:solidFill>
              </a:rPr>
              <a:t>Frage an die Teilnehmer zur Wiederholung:</a:t>
            </a:r>
          </a:p>
          <a:p>
            <a:pPr defTabSz="914260"/>
            <a:r>
              <a:rPr lang="de-DE" sz="950" dirty="0">
                <a:solidFill>
                  <a:prstClr val="black"/>
                </a:solidFill>
              </a:rPr>
              <a:t>Was ist u. a. Ursache der Kippgefahr?</a:t>
            </a:r>
          </a:p>
          <a:p>
            <a:pPr defTabSz="914260"/>
            <a:r>
              <a:rPr lang="de-DE" sz="950" dirty="0">
                <a:solidFill>
                  <a:prstClr val="black"/>
                </a:solidFill>
              </a:rPr>
              <a:t>Antwort: Das Standsicherheitsdreieck.</a:t>
            </a:r>
          </a:p>
          <a:p>
            <a:pPr defTabSz="914260"/>
            <a:endParaRPr lang="de-DE" sz="950" dirty="0">
              <a:solidFill>
                <a:prstClr val="black"/>
              </a:solidFill>
            </a:endParaRPr>
          </a:p>
          <a:p>
            <a:pPr defTabSz="914260"/>
            <a:r>
              <a:rPr lang="de-DE" sz="950" u="sng" dirty="0">
                <a:solidFill>
                  <a:prstClr val="black"/>
                </a:solidFill>
              </a:rPr>
              <a:t>Frage: </a:t>
            </a:r>
            <a:r>
              <a:rPr lang="de-DE" sz="950" dirty="0">
                <a:solidFill>
                  <a:prstClr val="black"/>
                </a:solidFill>
              </a:rPr>
              <a:t>Warum?</a:t>
            </a:r>
          </a:p>
          <a:p>
            <a:pPr defTabSz="914260"/>
            <a:r>
              <a:rPr lang="de-DE" sz="950" dirty="0">
                <a:solidFill>
                  <a:prstClr val="black"/>
                </a:solidFill>
              </a:rPr>
              <a:t>Antwort: Indem die Lenkachse hinten nur an einem Punkt aufgehängt ist, kann das Fahrzeug z. B. bei starkem Radeinschlag leichter kippen, als wenn es konstruktionsbedingt ein Standsicherheitsviereck hätte, wie z. B. ein Auto.</a:t>
            </a:r>
          </a:p>
          <a:p>
            <a:pPr defTabSz="914260"/>
            <a:endParaRPr lang="de-DE" sz="950" dirty="0">
              <a:solidFill>
                <a:prstClr val="black"/>
              </a:solidFill>
            </a:endParaRPr>
          </a:p>
          <a:p>
            <a:pPr defTabSz="914260"/>
            <a:r>
              <a:rPr lang="de-DE" sz="950" u="sng" dirty="0">
                <a:solidFill>
                  <a:prstClr val="black"/>
                </a:solidFill>
              </a:rPr>
              <a:t>Hinweis für den Unterweiser:</a:t>
            </a:r>
          </a:p>
          <a:p>
            <a:pPr defTabSz="914260"/>
            <a:r>
              <a:rPr lang="de-DE" sz="950" dirty="0">
                <a:solidFill>
                  <a:prstClr val="black"/>
                </a:solidFill>
              </a:rPr>
              <a:t>Hier kann i. S. Standsicherheit noch einmal in die physikalischen „Basics“ gegangen werden. Beispiele: Kippkanten, Längsachsmitte, Schwerpunkt, Gegenkippstrecke. Stellen Sie dabei fest, dass bei den Teilnehmern wesentliche Lücken vorhanden sind, sollte das ein Thema für eine zukünftige Unterweisung sein (s. dazu jährliche Unterweisung, Resch-Verlag, „Der Profi im Einsatz – Hätten Sie’s gewusst?!).</a:t>
            </a:r>
          </a:p>
          <a:p>
            <a:pPr defTabSz="914260"/>
            <a:endParaRPr lang="de-DE" sz="950" dirty="0">
              <a:solidFill>
                <a:prstClr val="black"/>
              </a:solidFill>
            </a:endParaRPr>
          </a:p>
          <a:p>
            <a:pPr defTabSz="914260"/>
            <a:r>
              <a:rPr lang="de-DE" sz="950" dirty="0">
                <a:solidFill>
                  <a:prstClr val="black"/>
                </a:solidFill>
              </a:rPr>
              <a:t>Dem Kipprisiko tragen die Hersteller Rechnung, indem sie Rückhaltesysteme vorsehen.</a:t>
            </a:r>
          </a:p>
          <a:p>
            <a:pPr defTabSz="914260"/>
            <a:endParaRPr lang="de-DE" sz="950" dirty="0">
              <a:solidFill>
                <a:prstClr val="black"/>
              </a:solidFill>
            </a:endParaRPr>
          </a:p>
          <a:p>
            <a:pPr defTabSz="914260"/>
            <a:r>
              <a:rPr lang="de-DE" sz="950" u="sng" dirty="0">
                <a:solidFill>
                  <a:prstClr val="black"/>
                </a:solidFill>
              </a:rPr>
              <a:t>Frage an die Teilnehmer:</a:t>
            </a:r>
          </a:p>
          <a:p>
            <a:pPr defTabSz="914260"/>
            <a:r>
              <a:rPr lang="de-DE" sz="950" dirty="0">
                <a:solidFill>
                  <a:prstClr val="black"/>
                </a:solidFill>
              </a:rPr>
              <a:t>Welche Rückhaltesysteme kennen Sie?</a:t>
            </a:r>
          </a:p>
          <a:p>
            <a:pPr defTabSz="914260"/>
            <a:r>
              <a:rPr lang="de-DE" sz="950" dirty="0">
                <a:solidFill>
                  <a:prstClr val="black"/>
                </a:solidFill>
              </a:rPr>
              <a:t>Antwort:</a:t>
            </a:r>
          </a:p>
          <a:p>
            <a:pPr marL="171450" indent="-171450" defTabSz="914260">
              <a:buFont typeface="Arial" panose="020B0604020202020204" pitchFamily="34" charset="0"/>
              <a:buChar char="•"/>
            </a:pPr>
            <a:r>
              <a:rPr lang="de-DE" sz="950" dirty="0">
                <a:solidFill>
                  <a:prstClr val="black"/>
                </a:solidFill>
              </a:rPr>
              <a:t>(geschlossene) Fahrerkabine</a:t>
            </a:r>
          </a:p>
          <a:p>
            <a:pPr marL="171450" indent="-171450" defTabSz="914260">
              <a:buFont typeface="Arial" panose="020B0604020202020204" pitchFamily="34" charset="0"/>
              <a:buChar char="•"/>
            </a:pPr>
            <a:r>
              <a:rPr lang="de-DE" sz="950" dirty="0">
                <a:solidFill>
                  <a:prstClr val="black"/>
                </a:solidFill>
              </a:rPr>
              <a:t>Bügeltüren/Halbtüren</a:t>
            </a:r>
          </a:p>
          <a:p>
            <a:pPr marL="171450" indent="-171450" defTabSz="914260">
              <a:buFont typeface="Arial" panose="020B0604020202020204" pitchFamily="34" charset="0"/>
              <a:buChar char="•"/>
            </a:pPr>
            <a:r>
              <a:rPr lang="de-DE" sz="950" dirty="0">
                <a:solidFill>
                  <a:prstClr val="black"/>
                </a:solidFill>
              </a:rPr>
              <a:t>Beckengurte</a:t>
            </a:r>
          </a:p>
          <a:p>
            <a:pPr defTabSz="914260"/>
            <a:r>
              <a:rPr lang="de-DE" sz="950" dirty="0">
                <a:solidFill>
                  <a:prstClr val="black"/>
                </a:solidFill>
              </a:rPr>
              <a:t>Mindestens eines dieser Sicherungseinrichtungen muss ein Stapler haben.</a:t>
            </a:r>
          </a:p>
          <a:p>
            <a:pPr defTabSz="914260"/>
            <a:endParaRPr lang="de-DE" sz="950" dirty="0">
              <a:solidFill>
                <a:prstClr val="black"/>
              </a:solidFill>
            </a:endParaRPr>
          </a:p>
          <a:p>
            <a:pPr defTabSz="914260"/>
            <a:r>
              <a:rPr lang="de-DE" sz="950" dirty="0">
                <a:solidFill>
                  <a:prstClr val="black"/>
                </a:solidFill>
              </a:rPr>
              <a:t>Aber auch bei (geschlossenen) Fahrerkabinen oder Bügel-/Halbtüren müssen Sie wissen: </a:t>
            </a:r>
          </a:p>
          <a:p>
            <a:pPr defTabSz="914260"/>
            <a:r>
              <a:rPr lang="de-DE" sz="950" dirty="0">
                <a:solidFill>
                  <a:prstClr val="black"/>
                </a:solidFill>
              </a:rPr>
              <a:t>Nur der Beckengurt verhindert, dass Sie vom Fahrersitz geschleudert werden.  Das gilt auch für nur kurze Strecken – denn wer sagt Ihnen, dass Unfälle erst ab einer bestimmten Fahrstrecke passieren?</a:t>
            </a:r>
          </a:p>
          <a:p>
            <a:pPr defTabSz="914260"/>
            <a:endParaRPr lang="de-DE" sz="950" dirty="0">
              <a:solidFill>
                <a:prstClr val="black"/>
              </a:solidFill>
            </a:endParaRPr>
          </a:p>
          <a:p>
            <a:pPr defTabSz="914260"/>
            <a:r>
              <a:rPr lang="de-DE" sz="950" dirty="0">
                <a:solidFill>
                  <a:prstClr val="black"/>
                </a:solidFill>
              </a:rPr>
              <a:t>Deshalb macht es Sinn: Wer auf Nummer sicher gehen will: Immer den Beckengurt anlegen – auch bei geschlossener Fahrerkabine oder Bügeltüren.</a:t>
            </a:r>
          </a:p>
          <a:p>
            <a:endParaRPr lang="de-DE" dirty="0"/>
          </a:p>
        </p:txBody>
      </p:sp>
    </p:spTree>
    <p:extLst>
      <p:ext uri="{BB962C8B-B14F-4D97-AF65-F5344CB8AC3E}">
        <p14:creationId xmlns:p14="http://schemas.microsoft.com/office/powerpoint/2010/main" val="2955586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r">
    <p:bg>
      <p:bgRef idx="1001">
        <a:schemeClr val="bg1"/>
      </p:bgRef>
    </p:bg>
    <p:spTree>
      <p:nvGrpSpPr>
        <p:cNvPr id="1" name=""/>
        <p:cNvGrpSpPr/>
        <p:nvPr/>
      </p:nvGrpSpPr>
      <p:grpSpPr>
        <a:xfrm>
          <a:off x="0" y="0"/>
          <a:ext cx="0" cy="0"/>
          <a:chOff x="0" y="0"/>
          <a:chExt cx="0" cy="0"/>
        </a:xfrm>
      </p:grpSpPr>
      <p:sp>
        <p:nvSpPr>
          <p:cNvPr id="4" name="Inhaltsplatzhalter 17"/>
          <p:cNvSpPr>
            <a:spLocks noGrp="1"/>
          </p:cNvSpPr>
          <p:nvPr>
            <p:ph sz="quarter" idx="11" hasCustomPrompt="1"/>
          </p:nvPr>
        </p:nvSpPr>
        <p:spPr>
          <a:xfrm>
            <a:off x="419925" y="908728"/>
            <a:ext cx="12729600" cy="504000"/>
          </a:xfrm>
          <a:prstGeom prst="rect">
            <a:avLst/>
          </a:prstGeom>
        </p:spPr>
        <p:txBody>
          <a:bodyPr lIns="90000" tIns="72000" rIns="0" bIns="0"/>
          <a:lstStyle>
            <a:lvl1pPr marL="0" indent="0">
              <a:buFontTx/>
              <a:buNone/>
              <a:defRPr lang="de-DE" sz="2800" b="1" kern="1200" dirty="0" smtClean="0">
                <a:solidFill>
                  <a:schemeClr val="tx1"/>
                </a:solidFill>
                <a:latin typeface="Calibri" panose="020F0502020204030204" pitchFamily="34" charset="0"/>
                <a:ea typeface="+mn-ea"/>
                <a:cs typeface="+mn-cs"/>
              </a:defRPr>
            </a:lvl1pPr>
            <a:lvl2pPr>
              <a:defRPr sz="1800"/>
            </a:lvl2pPr>
            <a:lvl3pPr>
              <a:defRPr sz="1600"/>
            </a:lvl3pPr>
            <a:lvl4pPr>
              <a:defRPr sz="1400"/>
            </a:lvl4pPr>
            <a:lvl5pPr>
              <a:defRPr sz="1400"/>
            </a:lvl5pPr>
          </a:lstStyle>
          <a:p>
            <a:pPr lvl="0"/>
            <a:r>
              <a:rPr lang="de-DE" dirty="0"/>
              <a:t>XXX</a:t>
            </a:r>
          </a:p>
        </p:txBody>
      </p:sp>
      <p:sp>
        <p:nvSpPr>
          <p:cNvPr id="5" name="Textplatzhalter 19"/>
          <p:cNvSpPr>
            <a:spLocks noGrp="1"/>
          </p:cNvSpPr>
          <p:nvPr>
            <p:ph type="body" sz="quarter" idx="12" hasCustomPrompt="1"/>
          </p:nvPr>
        </p:nvSpPr>
        <p:spPr>
          <a:xfrm>
            <a:off x="419925" y="1388354"/>
            <a:ext cx="12729600" cy="478800"/>
          </a:xfrm>
          <a:prstGeom prst="rect">
            <a:avLst/>
          </a:prstGeom>
        </p:spPr>
        <p:txBody>
          <a:bodyPr lIns="90000" tIns="72000" rIns="0" bIns="0"/>
          <a:lstStyle>
            <a:lvl1pPr marL="0">
              <a:spcBef>
                <a:spcPts val="0"/>
              </a:spcBef>
              <a:buFontTx/>
              <a:buNone/>
              <a:defRPr lang="de-DE" sz="2000" b="0" kern="1200" baseline="0" dirty="0" smtClean="0">
                <a:solidFill>
                  <a:srgbClr val="3B68AE"/>
                </a:solidFill>
                <a:latin typeface="Calibri" panose="020F0502020204030204" pitchFamily="34" charset="0"/>
                <a:ea typeface="+mn-ea"/>
                <a:cs typeface="+mn-cs"/>
              </a:defRPr>
            </a:lvl1pPr>
            <a:lvl2pPr>
              <a:defRPr sz="2000"/>
            </a:lvl2pPr>
            <a:lvl3pPr>
              <a:defRPr sz="1800"/>
            </a:lvl3pPr>
            <a:lvl4pPr>
              <a:defRPr sz="1600"/>
            </a:lvl4pPr>
            <a:lvl5pPr>
              <a:defRPr sz="1600"/>
            </a:lvl5pPr>
          </a:lstStyle>
          <a:p>
            <a:pPr lvl="0"/>
            <a:r>
              <a:rPr lang="de-DE" dirty="0"/>
              <a:t>XXX</a:t>
            </a:r>
          </a:p>
        </p:txBody>
      </p:sp>
      <p:sp>
        <p:nvSpPr>
          <p:cNvPr id="10" name="Titel 15"/>
          <p:cNvSpPr>
            <a:spLocks noGrp="1"/>
          </p:cNvSpPr>
          <p:nvPr>
            <p:ph type="title" hasCustomPrompt="1"/>
          </p:nvPr>
        </p:nvSpPr>
        <p:spPr>
          <a:xfrm>
            <a:off x="10780950" y="265194"/>
            <a:ext cx="2335237" cy="352800"/>
          </a:xfrm>
          <a:prstGeom prst="rect">
            <a:avLst/>
          </a:prstGeom>
          <a:effectLst/>
        </p:spPr>
        <p:txBody>
          <a:bodyPr tIns="72000"/>
          <a:lstStyle>
            <a:lvl1pPr algn="r">
              <a:defRPr kumimoji="0" lang="de-DE" sz="2400" b="0" i="0" u="none" strike="noStrike" kern="1200" cap="none" spc="0" normalizeH="0" baseline="0" dirty="0">
                <a:ln>
                  <a:noFill/>
                </a:ln>
                <a:solidFill>
                  <a:schemeClr val="bg1"/>
                </a:solidFill>
                <a:effectLst/>
                <a:uLnTx/>
                <a:uFillTx/>
                <a:latin typeface="Calibri" panose="020F0502020204030204" pitchFamily="34" charset="0"/>
                <a:ea typeface="+mn-ea"/>
                <a:cs typeface="+mn-cs"/>
              </a:defRPr>
            </a:lvl1pPr>
          </a:lstStyle>
          <a:p>
            <a:r>
              <a:rPr lang="de-DE" dirty="0"/>
              <a:t>Folie xxx</a:t>
            </a:r>
          </a:p>
        </p:txBody>
      </p:sp>
      <p:sp>
        <p:nvSpPr>
          <p:cNvPr id="3" name="Rechteck 2"/>
          <p:cNvSpPr/>
          <p:nvPr userDrawn="1"/>
        </p:nvSpPr>
        <p:spPr>
          <a:xfrm>
            <a:off x="95250" y="287920"/>
            <a:ext cx="5177892" cy="461665"/>
          </a:xfrm>
          <a:prstGeom prst="rect">
            <a:avLst/>
          </a:prstGeom>
        </p:spPr>
        <p:txBody>
          <a:bodyPr wrap="none">
            <a:spAutoFit/>
          </a:bodyPr>
          <a:lstStyle/>
          <a:p>
            <a:pPr marL="0" marR="0" lvl="0" indent="0" algn="l" defTabSz="995363" rtl="0" eaLnBrk="1" fontAlgn="base" latinLnBrk="0" hangingPunct="1">
              <a:lnSpc>
                <a:spcPct val="100000"/>
              </a:lnSpc>
              <a:spcBef>
                <a:spcPct val="0"/>
              </a:spcBef>
              <a:spcAft>
                <a:spcPct val="0"/>
              </a:spcAft>
              <a:buClrTx/>
              <a:buSzTx/>
              <a:buFontTx/>
              <a:buNone/>
              <a:tabLst>
                <a:tab pos="1036638" algn="l"/>
              </a:tabLst>
              <a:defRPr/>
            </a:pPr>
            <a:r>
              <a:rPr kumimoji="0" lang="de-DE" sz="24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Einrichtungen zum Schutz vor Gefahren </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15:guide id="1" orient="horz" pos="272">
          <p15:clr>
            <a:srgbClr val="FBAE40"/>
          </p15:clr>
        </p15:guide>
        <p15:guide id="2" pos="42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Titel 15"/>
          <p:cNvSpPr>
            <a:spLocks noGrp="1"/>
          </p:cNvSpPr>
          <p:nvPr>
            <p:ph type="title" hasCustomPrompt="1"/>
          </p:nvPr>
        </p:nvSpPr>
        <p:spPr>
          <a:xfrm>
            <a:off x="10780950" y="265194"/>
            <a:ext cx="2335237" cy="352800"/>
          </a:xfrm>
          <a:prstGeom prst="rect">
            <a:avLst/>
          </a:prstGeom>
          <a:effectLst/>
        </p:spPr>
        <p:txBody>
          <a:bodyPr tIns="72000"/>
          <a:lstStyle>
            <a:lvl1pPr algn="r">
              <a:defRPr kumimoji="0" lang="de-DE" sz="2400" b="0" i="0" u="none" strike="noStrike" kern="1200" cap="none" spc="0" normalizeH="0" baseline="0" dirty="0">
                <a:ln>
                  <a:noFill/>
                </a:ln>
                <a:solidFill>
                  <a:schemeClr val="bg1"/>
                </a:solidFill>
                <a:effectLst/>
                <a:uLnTx/>
                <a:uFillTx/>
                <a:latin typeface="Calibri" panose="020F0502020204030204" pitchFamily="34" charset="0"/>
                <a:ea typeface="+mn-ea"/>
                <a:cs typeface="+mn-cs"/>
              </a:defRPr>
            </a:lvl1pPr>
          </a:lstStyle>
          <a:p>
            <a:r>
              <a:rPr lang="de-DE" dirty="0"/>
              <a:t>Folie xxx</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0" y="5"/>
            <a:ext cx="13442950" cy="720000"/>
          </a:xfrm>
          <a:prstGeom prst="rect">
            <a:avLst/>
          </a:prstGeom>
          <a:solidFill>
            <a:srgbClr val="3B68AE">
              <a:alpha val="40000"/>
            </a:srgbClr>
          </a:solidFill>
          <a:ln w="9525">
            <a:noFill/>
            <a:miter lim="800000"/>
            <a:headEnd/>
            <a:tailEnd/>
          </a:ln>
          <a:effectLst/>
        </p:spPr>
        <p:txBody>
          <a:bodyPr wrap="none" lIns="162000" tIns="0" rIns="90000" bIns="36000" anchor="b" anchorCtr="0"/>
          <a:lstStyle/>
          <a:p>
            <a:pPr lvl="0" defTabSz="995363">
              <a:tabLst>
                <a:tab pos="1036638" algn="l"/>
              </a:tabLst>
            </a:pPr>
            <a:endParaRPr lang="de-DE" sz="2400" b="0" baseline="0" dirty="0">
              <a:solidFill>
                <a:schemeClr val="bg1"/>
              </a:solidFill>
              <a:effectLst/>
              <a:latin typeface="Calibri" panose="020F0502020204030204" pitchFamily="34" charset="0"/>
            </a:endParaRPr>
          </a:p>
        </p:txBody>
      </p:sp>
      <p:cxnSp>
        <p:nvCxnSpPr>
          <p:cNvPr id="3" name="Gerader Verbinder 2"/>
          <p:cNvCxnSpPr/>
          <p:nvPr userDrawn="1"/>
        </p:nvCxnSpPr>
        <p:spPr bwMode="auto">
          <a:xfrm flipV="1">
            <a:off x="0" y="704070"/>
            <a:ext cx="13442400" cy="0"/>
          </a:xfrm>
          <a:prstGeom prst="line">
            <a:avLst/>
          </a:prstGeom>
          <a:noFill/>
          <a:ln w="31750" cap="flat" cmpd="sng" algn="ctr">
            <a:solidFill>
              <a:srgbClr val="3B68AE"/>
            </a:solidFill>
            <a:prstDash val="solid"/>
            <a:round/>
            <a:headEnd type="none" w="med" len="med"/>
            <a:tailEnd type="none" w="med" len="med"/>
          </a:ln>
          <a:effectLst/>
        </p:spPr>
      </p:cxnSp>
      <p:sp>
        <p:nvSpPr>
          <p:cNvPr id="9" name="Text Box 18"/>
          <p:cNvSpPr txBox="1">
            <a:spLocks noChangeArrowheads="1"/>
          </p:cNvSpPr>
          <p:nvPr userDrawn="1"/>
        </p:nvSpPr>
        <p:spPr bwMode="auto">
          <a:xfrm>
            <a:off x="8176853" y="7318380"/>
            <a:ext cx="4966747" cy="239012"/>
          </a:xfrm>
          <a:prstGeom prst="rect">
            <a:avLst/>
          </a:prstGeom>
          <a:noFill/>
          <a:ln w="9525">
            <a:noFill/>
            <a:miter lim="800000"/>
            <a:headEnd/>
            <a:tailEnd/>
          </a:ln>
        </p:spPr>
        <p:txBody>
          <a:bodyPr wrap="none" lIns="99538" tIns="49770" rIns="99538" bIns="49770">
            <a:spAutoFit/>
          </a:bodyPr>
          <a:lstStyle/>
          <a:p>
            <a:pPr algn="r" defTabSz="995363"/>
            <a:r>
              <a:rPr lang="de-DE" sz="900" b="0" dirty="0">
                <a:latin typeface="Calibri" panose="020F0502020204030204" pitchFamily="34" charset="0"/>
              </a:rPr>
              <a:t>1. Auflage 2018 © 2018 Resch-Verlag, Dr. Ingo Resch GmbH, Maria-Eich-Straße 77, D-82166 Gräfelfing</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Lst>
  <p:hf hdr="0" ftr="0" dt="0"/>
  <p:txStyles>
    <p:titleStyle>
      <a:lvl1pPr algn="ctr" defTabSz="1042988" rtl="0" fontAlgn="base">
        <a:spcBef>
          <a:spcPct val="0"/>
        </a:spcBef>
        <a:spcAft>
          <a:spcPct val="0"/>
        </a:spcAft>
        <a:defRPr sz="4900">
          <a:solidFill>
            <a:schemeClr val="tx2"/>
          </a:solidFill>
          <a:latin typeface="+mj-lt"/>
          <a:ea typeface="+mj-ea"/>
          <a:cs typeface="+mj-cs"/>
        </a:defRPr>
      </a:lvl1pPr>
      <a:lvl2pPr algn="ctr" defTabSz="1042988" rtl="0" fontAlgn="base">
        <a:spcBef>
          <a:spcPct val="0"/>
        </a:spcBef>
        <a:spcAft>
          <a:spcPct val="0"/>
        </a:spcAft>
        <a:defRPr sz="4900">
          <a:solidFill>
            <a:schemeClr val="tx2"/>
          </a:solidFill>
          <a:latin typeface="Arial" pitchFamily="34" charset="0"/>
        </a:defRPr>
      </a:lvl2pPr>
      <a:lvl3pPr algn="ctr" defTabSz="1042988" rtl="0" fontAlgn="base">
        <a:spcBef>
          <a:spcPct val="0"/>
        </a:spcBef>
        <a:spcAft>
          <a:spcPct val="0"/>
        </a:spcAft>
        <a:defRPr sz="4900">
          <a:solidFill>
            <a:schemeClr val="tx2"/>
          </a:solidFill>
          <a:latin typeface="Arial" pitchFamily="34" charset="0"/>
        </a:defRPr>
      </a:lvl3pPr>
      <a:lvl4pPr algn="ctr" defTabSz="1042988" rtl="0" fontAlgn="base">
        <a:spcBef>
          <a:spcPct val="0"/>
        </a:spcBef>
        <a:spcAft>
          <a:spcPct val="0"/>
        </a:spcAft>
        <a:defRPr sz="4900">
          <a:solidFill>
            <a:schemeClr val="tx2"/>
          </a:solidFill>
          <a:latin typeface="Arial" pitchFamily="34" charset="0"/>
        </a:defRPr>
      </a:lvl4pPr>
      <a:lvl5pPr algn="ctr" defTabSz="1042988" rtl="0" fontAlgn="base">
        <a:spcBef>
          <a:spcPct val="0"/>
        </a:spcBef>
        <a:spcAft>
          <a:spcPct val="0"/>
        </a:spcAft>
        <a:defRPr sz="4900">
          <a:solidFill>
            <a:schemeClr val="tx2"/>
          </a:solidFill>
          <a:latin typeface="Arial" pitchFamily="34" charset="0"/>
        </a:defRPr>
      </a:lvl5pPr>
      <a:lvl6pPr marL="457200" algn="ctr" defTabSz="1042988" rtl="0" fontAlgn="base">
        <a:spcBef>
          <a:spcPct val="0"/>
        </a:spcBef>
        <a:spcAft>
          <a:spcPct val="0"/>
        </a:spcAft>
        <a:defRPr sz="4900">
          <a:solidFill>
            <a:schemeClr val="tx2"/>
          </a:solidFill>
          <a:latin typeface="Arial" pitchFamily="34" charset="0"/>
        </a:defRPr>
      </a:lvl6pPr>
      <a:lvl7pPr marL="914400" algn="ctr" defTabSz="1042988" rtl="0" fontAlgn="base">
        <a:spcBef>
          <a:spcPct val="0"/>
        </a:spcBef>
        <a:spcAft>
          <a:spcPct val="0"/>
        </a:spcAft>
        <a:defRPr sz="4900">
          <a:solidFill>
            <a:schemeClr val="tx2"/>
          </a:solidFill>
          <a:latin typeface="Arial" pitchFamily="34" charset="0"/>
        </a:defRPr>
      </a:lvl7pPr>
      <a:lvl8pPr marL="1371600" algn="ctr" defTabSz="1042988" rtl="0" fontAlgn="base">
        <a:spcBef>
          <a:spcPct val="0"/>
        </a:spcBef>
        <a:spcAft>
          <a:spcPct val="0"/>
        </a:spcAft>
        <a:defRPr sz="4900">
          <a:solidFill>
            <a:schemeClr val="tx2"/>
          </a:solidFill>
          <a:latin typeface="Arial" pitchFamily="34" charset="0"/>
        </a:defRPr>
      </a:lvl8pPr>
      <a:lvl9pPr marL="1828800" algn="ctr" defTabSz="1042988" rtl="0" fontAlgn="base">
        <a:spcBef>
          <a:spcPct val="0"/>
        </a:spcBef>
        <a:spcAft>
          <a:spcPct val="0"/>
        </a:spcAft>
        <a:defRPr sz="4900">
          <a:solidFill>
            <a:schemeClr val="tx2"/>
          </a:solidFill>
          <a:latin typeface="Arial" pitchFamily="34" charset="0"/>
        </a:defRPr>
      </a:lvl9pPr>
    </p:titleStyle>
    <p:bodyStyle>
      <a:lvl1pPr marL="390525" indent="-390525" algn="l" defTabSz="1042988" rtl="0" fontAlgn="base">
        <a:spcBef>
          <a:spcPct val="20000"/>
        </a:spcBef>
        <a:spcAft>
          <a:spcPct val="0"/>
        </a:spcAft>
        <a:buChar char="•"/>
        <a:defRPr sz="3700">
          <a:solidFill>
            <a:schemeClr val="tx1"/>
          </a:solidFill>
          <a:latin typeface="+mn-lt"/>
          <a:ea typeface="+mn-ea"/>
          <a:cs typeface="+mn-cs"/>
        </a:defRPr>
      </a:lvl1pPr>
      <a:lvl2pPr marL="847725" indent="-325438" algn="l" defTabSz="1042988" rtl="0" fontAlgn="base">
        <a:spcBef>
          <a:spcPct val="20000"/>
        </a:spcBef>
        <a:spcAft>
          <a:spcPct val="0"/>
        </a:spcAft>
        <a:buChar char="–"/>
        <a:defRPr sz="3200">
          <a:solidFill>
            <a:schemeClr val="tx1"/>
          </a:solidFill>
          <a:latin typeface="+mn-lt"/>
        </a:defRPr>
      </a:lvl2pPr>
      <a:lvl3pPr marL="1303338" indent="-260350" algn="l" defTabSz="1042988" rtl="0" fontAlgn="base">
        <a:spcBef>
          <a:spcPct val="20000"/>
        </a:spcBef>
        <a:spcAft>
          <a:spcPct val="0"/>
        </a:spcAft>
        <a:buChar char="•"/>
        <a:defRPr sz="2600">
          <a:solidFill>
            <a:schemeClr val="tx1"/>
          </a:solidFill>
          <a:latin typeface="+mn-lt"/>
        </a:defRPr>
      </a:lvl3pPr>
      <a:lvl4pPr marL="1825625" indent="-260350" algn="l" defTabSz="1042988" rtl="0" fontAlgn="base">
        <a:spcBef>
          <a:spcPct val="20000"/>
        </a:spcBef>
        <a:spcAft>
          <a:spcPct val="0"/>
        </a:spcAft>
        <a:buChar char="–"/>
        <a:defRPr sz="2300">
          <a:solidFill>
            <a:schemeClr val="tx1"/>
          </a:solidFill>
          <a:latin typeface="+mn-lt"/>
        </a:defRPr>
      </a:lvl4pPr>
      <a:lvl5pPr marL="2344738" indent="-260350" algn="l" defTabSz="1042988" rtl="0" fontAlgn="base">
        <a:spcBef>
          <a:spcPct val="20000"/>
        </a:spcBef>
        <a:spcAft>
          <a:spcPct val="0"/>
        </a:spcAft>
        <a:buChar char="»"/>
        <a:defRPr sz="2300">
          <a:solidFill>
            <a:schemeClr val="tx1"/>
          </a:solidFill>
          <a:latin typeface="+mn-lt"/>
        </a:defRPr>
      </a:lvl5pPr>
      <a:lvl6pPr marL="2801938" indent="-260350" algn="l" defTabSz="1042988" rtl="0" fontAlgn="base">
        <a:spcBef>
          <a:spcPct val="20000"/>
        </a:spcBef>
        <a:spcAft>
          <a:spcPct val="0"/>
        </a:spcAft>
        <a:buChar char="»"/>
        <a:defRPr sz="2300">
          <a:solidFill>
            <a:schemeClr val="tx1"/>
          </a:solidFill>
          <a:latin typeface="+mn-lt"/>
        </a:defRPr>
      </a:lvl6pPr>
      <a:lvl7pPr marL="3259138" indent="-260350" algn="l" defTabSz="1042988" rtl="0" fontAlgn="base">
        <a:spcBef>
          <a:spcPct val="20000"/>
        </a:spcBef>
        <a:spcAft>
          <a:spcPct val="0"/>
        </a:spcAft>
        <a:buChar char="»"/>
        <a:defRPr sz="2300">
          <a:solidFill>
            <a:schemeClr val="tx1"/>
          </a:solidFill>
          <a:latin typeface="+mn-lt"/>
        </a:defRPr>
      </a:lvl7pPr>
      <a:lvl8pPr marL="3716338" indent="-260350" algn="l" defTabSz="1042988" rtl="0" fontAlgn="base">
        <a:spcBef>
          <a:spcPct val="20000"/>
        </a:spcBef>
        <a:spcAft>
          <a:spcPct val="0"/>
        </a:spcAft>
        <a:buChar char="»"/>
        <a:defRPr sz="2300">
          <a:solidFill>
            <a:schemeClr val="tx1"/>
          </a:solidFill>
          <a:latin typeface="+mn-lt"/>
        </a:defRPr>
      </a:lvl8pPr>
      <a:lvl9pPr marL="4173538" indent="-260350" algn="l" defTabSz="1042988" rtl="0" fontAlgn="base">
        <a:spcBef>
          <a:spcPct val="20000"/>
        </a:spcBef>
        <a:spcAft>
          <a:spcPct val="0"/>
        </a:spcAft>
        <a:buChar char="»"/>
        <a:defRPr sz="23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hteck 12"/>
          <p:cNvSpPr/>
          <p:nvPr/>
        </p:nvSpPr>
        <p:spPr>
          <a:xfrm>
            <a:off x="955811" y="1297510"/>
            <a:ext cx="3549600" cy="5658842"/>
          </a:xfrm>
          <a:prstGeom prst="rect">
            <a:avLst/>
          </a:prstGeom>
          <a:noFill/>
          <a:ln w="9525">
            <a:noFill/>
            <a:miter lim="800000"/>
            <a:headEnd/>
            <a:tailEnd/>
          </a:ln>
          <a:effectLst/>
        </p:spPr>
        <p:txBody>
          <a:bodyPr wrap="square" lIns="90000" tIns="72000" rIns="91429" bIns="45714" rtlCol="0">
            <a:spAutoFit/>
          </a:bodyPr>
          <a:lstStyle/>
          <a:p>
            <a:r>
              <a:rPr lang="de-DE" sz="1000" b="1" dirty="0" smtClean="0"/>
              <a:t>Start</a:t>
            </a:r>
          </a:p>
          <a:p>
            <a:r>
              <a:rPr lang="de-DE" sz="1000" dirty="0" smtClean="0"/>
              <a:t>Willkommen </a:t>
            </a:r>
          </a:p>
          <a:p>
            <a:endParaRPr lang="de-DE" sz="1000" dirty="0"/>
          </a:p>
          <a:p>
            <a:r>
              <a:rPr lang="de-DE" sz="1000" b="1" dirty="0" smtClean="0">
                <a:ea typeface="Verdana" pitchFamily="34" charset="0"/>
                <a:cs typeface="Verdana" pitchFamily="34" charset="0"/>
              </a:rPr>
              <a:t>Folie 1</a:t>
            </a:r>
          </a:p>
          <a:p>
            <a:r>
              <a:rPr lang="de-DE" sz="1000" dirty="0" smtClean="0"/>
              <a:t>Die </a:t>
            </a:r>
            <a:r>
              <a:rPr lang="de-DE" sz="1000" dirty="0"/>
              <a:t>Gefahr ist die Vorstufe eines Schadens.</a:t>
            </a:r>
          </a:p>
          <a:p>
            <a:endParaRPr lang="de-DE" sz="1000" dirty="0">
              <a:ea typeface="Verdana" pitchFamily="34" charset="0"/>
              <a:cs typeface="Verdana" pitchFamily="34" charset="0"/>
            </a:endParaRPr>
          </a:p>
          <a:p>
            <a:r>
              <a:rPr lang="de-DE" sz="1000" b="1" dirty="0">
                <a:ea typeface="Verdana" pitchFamily="34" charset="0"/>
                <a:cs typeface="Verdana" pitchFamily="34" charset="0"/>
              </a:rPr>
              <a:t>Folie 2</a:t>
            </a:r>
          </a:p>
          <a:p>
            <a:r>
              <a:rPr lang="de-DE" sz="1000" dirty="0"/>
              <a:t>Laufende Ketten stellen eine Gefahr </a:t>
            </a:r>
            <a:r>
              <a:rPr lang="de-DE" sz="1000" dirty="0" smtClean="0"/>
              <a:t>dar</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3</a:t>
            </a:r>
          </a:p>
          <a:p>
            <a:r>
              <a:rPr lang="de-DE" sz="1000" dirty="0"/>
              <a:t>Ohne Hubmastsicherung keine Arbeit mit </a:t>
            </a:r>
            <a:r>
              <a:rPr lang="de-DE" sz="1000" dirty="0" smtClean="0"/>
              <a:t>Mitgänger-Flurförderzeugen</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4</a:t>
            </a:r>
          </a:p>
          <a:p>
            <a:r>
              <a:rPr lang="de-DE" sz="1000" dirty="0"/>
              <a:t>Vom Vorhandensein einer Sicherheitseinrichtung können Leben </a:t>
            </a:r>
            <a:r>
              <a:rPr lang="de-DE" sz="1000" dirty="0" smtClean="0"/>
              <a:t>abhängen</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5</a:t>
            </a:r>
          </a:p>
          <a:p>
            <a:r>
              <a:rPr lang="de-DE" sz="1000" dirty="0"/>
              <a:t>Klare Sicht nach vorn als auch nach hinten und zu den Seiten muss während des gesamten Einsatzes gewährleistet </a:t>
            </a:r>
            <a:r>
              <a:rPr lang="de-DE" sz="1000" dirty="0" smtClean="0"/>
              <a:t>sein</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6</a:t>
            </a:r>
          </a:p>
          <a:p>
            <a:r>
              <a:rPr lang="de-DE" sz="1000" dirty="0"/>
              <a:t>Der Einsatz dieser Sicherheitseinrichtungen ist für den Fahrer </a:t>
            </a:r>
            <a:r>
              <a:rPr lang="de-DE" sz="1000" dirty="0" smtClean="0"/>
              <a:t>sinnvoll</a:t>
            </a:r>
          </a:p>
          <a:p>
            <a:endParaRPr lang="de-DE" sz="1000" b="1" dirty="0" smtClean="0">
              <a:ea typeface="Verdana" pitchFamily="34" charset="0"/>
              <a:cs typeface="Verdana" pitchFamily="34" charset="0"/>
            </a:endParaRPr>
          </a:p>
          <a:p>
            <a:r>
              <a:rPr lang="de-DE" sz="1000" b="1" dirty="0" smtClean="0">
                <a:ea typeface="Verdana" pitchFamily="34" charset="0"/>
                <a:cs typeface="Verdana" pitchFamily="34" charset="0"/>
              </a:rPr>
              <a:t>Folie 7</a:t>
            </a:r>
          </a:p>
          <a:p>
            <a:r>
              <a:rPr lang="de-DE" sz="1000" dirty="0"/>
              <a:t>Sie sollten nur im Gefahrfall betätigt </a:t>
            </a:r>
            <a:r>
              <a:rPr lang="de-DE" sz="1000" dirty="0" smtClean="0"/>
              <a:t>werden</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8</a:t>
            </a:r>
          </a:p>
          <a:p>
            <a:r>
              <a:rPr lang="de-DE" sz="1000" dirty="0"/>
              <a:t>Gefahrenkennzeichen sind wichtige </a:t>
            </a:r>
            <a:r>
              <a:rPr lang="de-DE" sz="1000" dirty="0" smtClean="0"/>
              <a:t>Bedienerhinweise</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9</a:t>
            </a:r>
          </a:p>
          <a:p>
            <a:r>
              <a:rPr lang="de-DE" sz="1000" dirty="0"/>
              <a:t>Gabelzinken müssen fest </a:t>
            </a:r>
            <a:r>
              <a:rPr lang="de-DE" sz="1000" dirty="0" smtClean="0"/>
              <a:t>sitzen</a:t>
            </a:r>
          </a:p>
          <a:p>
            <a:endParaRPr lang="de-DE" sz="1000" b="1" dirty="0">
              <a:ea typeface="Verdana" pitchFamily="34" charset="0"/>
              <a:cs typeface="Verdana" pitchFamily="34" charset="0"/>
            </a:endParaRPr>
          </a:p>
        </p:txBody>
      </p:sp>
      <p:sp>
        <p:nvSpPr>
          <p:cNvPr id="15" name="Rechteck 14"/>
          <p:cNvSpPr/>
          <p:nvPr/>
        </p:nvSpPr>
        <p:spPr>
          <a:xfrm>
            <a:off x="4664556" y="1296000"/>
            <a:ext cx="3548156" cy="5351065"/>
          </a:xfrm>
          <a:prstGeom prst="rect">
            <a:avLst/>
          </a:prstGeom>
          <a:noFill/>
          <a:ln w="9525">
            <a:noFill/>
            <a:miter lim="800000"/>
            <a:headEnd/>
            <a:tailEnd/>
          </a:ln>
          <a:effectLst/>
        </p:spPr>
        <p:txBody>
          <a:bodyPr wrap="square" lIns="90000" tIns="72000" rIns="91429" bIns="45714" rtlCol="0">
            <a:spAutoFit/>
          </a:bodyPr>
          <a:lstStyle/>
          <a:p>
            <a:r>
              <a:rPr lang="de-DE" sz="1000" b="1" dirty="0">
                <a:ea typeface="Verdana" pitchFamily="34" charset="0"/>
                <a:cs typeface="Verdana" pitchFamily="34" charset="0"/>
              </a:rPr>
              <a:t>Folie 9</a:t>
            </a:r>
          </a:p>
          <a:p>
            <a:r>
              <a:rPr lang="de-DE" sz="1000" dirty="0"/>
              <a:t>Gabelzinken müssen fest </a:t>
            </a:r>
            <a:r>
              <a:rPr lang="de-DE" sz="1000" dirty="0" smtClean="0"/>
              <a:t>sitzen</a:t>
            </a:r>
          </a:p>
          <a:p>
            <a:endParaRPr lang="de-DE" sz="1000" dirty="0"/>
          </a:p>
          <a:p>
            <a:r>
              <a:rPr lang="de-DE" sz="1000" b="1" dirty="0" smtClean="0">
                <a:ea typeface="Verdana" pitchFamily="34" charset="0"/>
                <a:cs typeface="Verdana" pitchFamily="34" charset="0"/>
              </a:rPr>
              <a:t>Folie </a:t>
            </a:r>
            <a:r>
              <a:rPr lang="de-DE" sz="1000" b="1" dirty="0">
                <a:ea typeface="Verdana" pitchFamily="34" charset="0"/>
                <a:cs typeface="Verdana" pitchFamily="34" charset="0"/>
              </a:rPr>
              <a:t>10</a:t>
            </a:r>
          </a:p>
          <a:p>
            <a:r>
              <a:rPr lang="de-DE" sz="1000" dirty="0" err="1"/>
              <a:t>Auftrittstufen</a:t>
            </a:r>
            <a:r>
              <a:rPr lang="de-DE" sz="1000" dirty="0"/>
              <a:t> zu benutzen dient Ihrer Sicherheit</a:t>
            </a:r>
            <a:endParaRPr lang="de-DE" sz="1000" b="1" dirty="0">
              <a:ea typeface="Verdana" pitchFamily="34" charset="0"/>
              <a:cs typeface="Verdana" pitchFamily="34" charset="0"/>
            </a:endParaRPr>
          </a:p>
          <a:p>
            <a:endParaRPr lang="de-DE" sz="1000" b="1" dirty="0" smtClean="0">
              <a:ea typeface="Verdana" pitchFamily="34" charset="0"/>
              <a:cs typeface="Verdana" pitchFamily="34" charset="0"/>
            </a:endParaRPr>
          </a:p>
          <a:p>
            <a:r>
              <a:rPr lang="de-DE" sz="1000" b="1" dirty="0" smtClean="0">
                <a:ea typeface="Verdana" pitchFamily="34" charset="0"/>
                <a:cs typeface="Verdana" pitchFamily="34" charset="0"/>
              </a:rPr>
              <a:t>Folie </a:t>
            </a:r>
            <a:r>
              <a:rPr lang="de-DE" sz="1000" b="1" dirty="0">
                <a:ea typeface="Verdana" pitchFamily="34" charset="0"/>
                <a:cs typeface="Verdana" pitchFamily="34" charset="0"/>
              </a:rPr>
              <a:t>11</a:t>
            </a:r>
          </a:p>
          <a:p>
            <a:r>
              <a:rPr lang="de-DE" sz="1000" dirty="0"/>
              <a:t>Regale sind „sensible Wesen</a:t>
            </a:r>
            <a:r>
              <a:rPr lang="de-DE" sz="1000" dirty="0" smtClean="0"/>
              <a:t>“</a:t>
            </a:r>
            <a:endParaRPr lang="de-DE" sz="1000" dirty="0"/>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12</a:t>
            </a:r>
          </a:p>
          <a:p>
            <a:r>
              <a:rPr lang="de-DE" sz="1000" dirty="0"/>
              <a:t>Damit dokumentiert der Hersteller </a:t>
            </a:r>
            <a:r>
              <a:rPr lang="de-DE" sz="1000" dirty="0" smtClean="0"/>
              <a:t>Sicherheit</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13</a:t>
            </a:r>
          </a:p>
          <a:p>
            <a:r>
              <a:rPr lang="de-DE" sz="1000" dirty="0"/>
              <a:t>Auch von Anbaugeräten gehen Gefahren </a:t>
            </a:r>
            <a:r>
              <a:rPr lang="de-DE" sz="1000" dirty="0" smtClean="0"/>
              <a:t>aus</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14</a:t>
            </a:r>
          </a:p>
          <a:p>
            <a:r>
              <a:rPr lang="de-DE" sz="1000" dirty="0"/>
              <a:t>Trotz aller Sicherheitseinrichtungen bleibt der Mensch das größte </a:t>
            </a:r>
            <a:r>
              <a:rPr lang="de-DE" sz="1000" dirty="0" smtClean="0"/>
              <a:t>Risiko</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15</a:t>
            </a:r>
          </a:p>
          <a:p>
            <a:r>
              <a:rPr lang="de-DE" sz="1000" dirty="0"/>
              <a:t>Flurförderzeuge sind </a:t>
            </a:r>
            <a:r>
              <a:rPr lang="de-DE" sz="1000" dirty="0" smtClean="0"/>
              <a:t>kippgefährdet</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16</a:t>
            </a:r>
          </a:p>
          <a:p>
            <a:r>
              <a:rPr lang="de-DE" sz="1000" dirty="0"/>
              <a:t>Arbeitsstellen sind </a:t>
            </a:r>
            <a:r>
              <a:rPr lang="de-DE" sz="1000" dirty="0" smtClean="0"/>
              <a:t>Gefahrenquellen</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17</a:t>
            </a:r>
          </a:p>
          <a:p>
            <a:r>
              <a:rPr lang="de-DE" sz="1000" dirty="0"/>
              <a:t>Hier gelten </a:t>
            </a:r>
            <a:r>
              <a:rPr lang="de-DE" sz="1000" dirty="0" smtClean="0"/>
              <a:t>Sondervorgaben</a:t>
            </a:r>
          </a:p>
          <a:p>
            <a:endParaRPr lang="de-DE" sz="1000" dirty="0">
              <a:ea typeface="Verdana" pitchFamily="34" charset="0"/>
              <a:cs typeface="Verdana" pitchFamily="34" charset="0"/>
            </a:endParaRPr>
          </a:p>
          <a:p>
            <a:r>
              <a:rPr lang="de-DE" sz="1000" b="1" dirty="0">
                <a:ea typeface="Verdana" pitchFamily="34" charset="0"/>
                <a:cs typeface="Verdana" pitchFamily="34" charset="0"/>
              </a:rPr>
              <a:t>Folie 18</a:t>
            </a:r>
          </a:p>
          <a:p>
            <a:r>
              <a:rPr lang="de-DE" sz="1000" dirty="0"/>
              <a:t>Schutzeinrichtungen bieten </a:t>
            </a:r>
            <a:r>
              <a:rPr lang="de-DE" sz="1000" dirty="0" smtClean="0"/>
              <a:t>Sicherheit</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19</a:t>
            </a:r>
          </a:p>
          <a:p>
            <a:r>
              <a:rPr lang="de-DE" sz="1000" dirty="0"/>
              <a:t>Schnell sind Unfälle geschehen. Sie lassen sich aber oft </a:t>
            </a:r>
            <a:r>
              <a:rPr lang="de-DE" sz="1000" dirty="0" smtClean="0"/>
              <a:t>vermeiden</a:t>
            </a:r>
          </a:p>
        </p:txBody>
      </p:sp>
      <p:sp>
        <p:nvSpPr>
          <p:cNvPr id="5" name="Rechteck 4"/>
          <p:cNvSpPr/>
          <p:nvPr/>
        </p:nvSpPr>
        <p:spPr>
          <a:xfrm>
            <a:off x="8320472" y="6306014"/>
            <a:ext cx="4695441" cy="984885"/>
          </a:xfrm>
          <a:prstGeom prst="rect">
            <a:avLst/>
          </a:prstGeom>
        </p:spPr>
        <p:txBody>
          <a:bodyPr wrap="square">
            <a:spAutoFit/>
          </a:bodyPr>
          <a:lstStyle/>
          <a:p>
            <a:pPr lvl="0"/>
            <a:r>
              <a:rPr lang="de-DE" sz="1600" kern="0" dirty="0">
                <a:solidFill>
                  <a:srgbClr val="FF0000"/>
                </a:solidFill>
                <a:latin typeface="Century Gothic" panose="020B0502020202020204" pitchFamily="34" charset="0"/>
              </a:rPr>
              <a:t>Hinweis zur PowerPoint-Vollversion:</a:t>
            </a:r>
          </a:p>
          <a:p>
            <a:pPr lvl="0"/>
            <a:r>
              <a:rPr lang="de-DE" dirty="0">
                <a:solidFill>
                  <a:prstClr val="black"/>
                </a:solidFill>
                <a:latin typeface="Calibri" panose="020F0502020204030204" pitchFamily="34" charset="0"/>
              </a:rPr>
              <a:t>Von den Folien zu den Dozententexten gelangen Sie wie folgt: </a:t>
            </a:r>
            <a:r>
              <a:rPr lang="de-DE" dirty="0">
                <a:solidFill>
                  <a:prstClr val="black"/>
                </a:solidFill>
                <a:latin typeface="Calibri" panose="020F0502020204030204" pitchFamily="34" charset="0"/>
                <a:sym typeface="Wingdings 3" panose="05040102010807070707" pitchFamily="18" charset="2"/>
              </a:rPr>
              <a:t> </a:t>
            </a:r>
            <a:r>
              <a:rPr lang="de-DE" dirty="0">
                <a:solidFill>
                  <a:prstClr val="black"/>
                </a:solidFill>
                <a:latin typeface="Calibri" panose="020F0502020204030204" pitchFamily="34" charset="0"/>
              </a:rPr>
              <a:t>Ansicht </a:t>
            </a:r>
            <a:r>
              <a:rPr lang="de-DE" dirty="0">
                <a:solidFill>
                  <a:prstClr val="black"/>
                </a:solidFill>
                <a:latin typeface="Calibri" panose="020F0502020204030204" pitchFamily="34" charset="0"/>
                <a:sym typeface="Wingdings 3" panose="05040102010807070707" pitchFamily="18" charset="2"/>
              </a:rPr>
              <a:t></a:t>
            </a:r>
            <a:r>
              <a:rPr lang="de-DE" dirty="0">
                <a:solidFill>
                  <a:prstClr val="black"/>
                </a:solidFill>
                <a:latin typeface="Calibri" panose="020F0502020204030204" pitchFamily="34" charset="0"/>
              </a:rPr>
              <a:t> Notizenseiten.</a:t>
            </a:r>
          </a:p>
          <a:p>
            <a:pPr lvl="0"/>
            <a:endParaRPr lang="de-DE" dirty="0">
              <a:solidFill>
                <a:prstClr val="black"/>
              </a:solidFill>
              <a:latin typeface="Calibri" panose="020F0502020204030204" pitchFamily="34" charset="0"/>
            </a:endParaRPr>
          </a:p>
        </p:txBody>
      </p:sp>
    </p:spTree>
    <p:extLst>
      <p:ext uri="{BB962C8B-B14F-4D97-AF65-F5344CB8AC3E}">
        <p14:creationId xmlns:p14="http://schemas.microsoft.com/office/powerpoint/2010/main" val="2963371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463589" y="6155002"/>
            <a:ext cx="1662646" cy="775964"/>
          </a:xfrm>
          <a:prstGeom prst="rect">
            <a:avLst/>
          </a:prstGeom>
          <a:noFill/>
          <a:ln w="9525">
            <a:noFill/>
            <a:miter lim="800000"/>
            <a:headEnd/>
            <a:tailEnd/>
          </a:ln>
        </p:spPr>
      </p:pic>
      <p:sp>
        <p:nvSpPr>
          <p:cNvPr id="8" name="Titel 7"/>
          <p:cNvSpPr>
            <a:spLocks noGrp="1"/>
          </p:cNvSpPr>
          <p:nvPr>
            <p:ph type="title"/>
          </p:nvPr>
        </p:nvSpPr>
        <p:spPr>
          <a:xfrm>
            <a:off x="10780950" y="254441"/>
            <a:ext cx="2335237" cy="352800"/>
          </a:xfrm>
          <a:prstGeom prst="rect">
            <a:avLst/>
          </a:prstGeom>
        </p:spPr>
        <p:txBody>
          <a:bodyPr/>
          <a:lstStyle/>
          <a:p>
            <a:r>
              <a:rPr lang="de-DE" dirty="0"/>
              <a:t>Startfolie</a:t>
            </a:r>
          </a:p>
        </p:txBody>
      </p:sp>
      <p:grpSp>
        <p:nvGrpSpPr>
          <p:cNvPr id="2" name="Gruppieren 1"/>
          <p:cNvGrpSpPr/>
          <p:nvPr/>
        </p:nvGrpSpPr>
        <p:grpSpPr>
          <a:xfrm>
            <a:off x="567908" y="2164693"/>
            <a:ext cx="7901032" cy="4747643"/>
            <a:chOff x="541255" y="1192906"/>
            <a:chExt cx="8763776" cy="5573344"/>
          </a:xfrm>
        </p:grpSpPr>
        <p:pic>
          <p:nvPicPr>
            <p:cNvPr id="4" name="Grafik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41255" y="1192906"/>
              <a:ext cx="4172787" cy="4414000"/>
            </a:xfrm>
            <a:prstGeom prst="ellipse">
              <a:avLst/>
            </a:prstGeom>
            <a:ln w="50800">
              <a:solidFill>
                <a:schemeClr val="bg1"/>
              </a:solidFill>
            </a:ln>
            <a:effectLst>
              <a:outerShdw blurRad="76200" sx="101000" sy="101000" algn="ctr" rotWithShape="0">
                <a:prstClr val="black">
                  <a:alpha val="40000"/>
                </a:prstClr>
              </a:outerShdw>
            </a:effectLst>
          </p:spPr>
        </p:pic>
        <p:pic>
          <p:nvPicPr>
            <p:cNvPr id="6" name="Grafik 5"/>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7775" y="3810869"/>
              <a:ext cx="2791175" cy="2955381"/>
            </a:xfrm>
            <a:prstGeom prst="ellipse">
              <a:avLst/>
            </a:prstGeom>
            <a:ln w="50800">
              <a:solidFill>
                <a:schemeClr val="bg1"/>
              </a:solidFill>
            </a:ln>
            <a:effectLst>
              <a:outerShdw blurRad="76200" sx="101000" sy="101000" algn="ctr" rotWithShape="0">
                <a:prstClr val="black">
                  <a:alpha val="40000"/>
                </a:prstClr>
              </a:outerShdw>
            </a:effectLst>
          </p:spPr>
        </p:pic>
        <p:pic>
          <p:nvPicPr>
            <p:cNvPr id="16" name="Grafik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0119" y="3038878"/>
              <a:ext cx="1784912" cy="1888652"/>
            </a:xfrm>
            <a:prstGeom prst="ellipse">
              <a:avLst/>
            </a:prstGeom>
            <a:ln w="50800">
              <a:solidFill>
                <a:schemeClr val="bg1"/>
              </a:solidFill>
            </a:ln>
            <a:effectLst>
              <a:outerShdw blurRad="76200" sx="101000" sy="101000" algn="ctr" rotWithShape="0">
                <a:prstClr val="black">
                  <a:alpha val="40000"/>
                </a:prstClr>
              </a:outerShdw>
            </a:effectLst>
          </p:spPr>
        </p:pic>
      </p:grpSp>
      <p:sp>
        <p:nvSpPr>
          <p:cNvPr id="12" name="Textplatzhalter 10"/>
          <p:cNvSpPr txBox="1">
            <a:spLocks/>
          </p:cNvSpPr>
          <p:nvPr/>
        </p:nvSpPr>
        <p:spPr>
          <a:xfrm>
            <a:off x="5061307" y="1285037"/>
            <a:ext cx="8095072" cy="2578771"/>
          </a:xfrm>
          <a:prstGeom prst="rect">
            <a:avLst/>
          </a:prstGeom>
          <a:effectLst/>
        </p:spPr>
        <p:txBody>
          <a:bodyPr/>
          <a:lstStyle>
            <a:lvl1pPr marL="390525" indent="-390525" algn="l" defTabSz="1042988" rtl="0" fontAlgn="base">
              <a:spcBef>
                <a:spcPct val="20000"/>
              </a:spcBef>
              <a:spcAft>
                <a:spcPct val="0"/>
              </a:spcAft>
              <a:buChar char="•"/>
              <a:defRPr sz="3700">
                <a:solidFill>
                  <a:schemeClr val="tx1"/>
                </a:solidFill>
                <a:latin typeface="+mn-lt"/>
                <a:ea typeface="+mn-ea"/>
                <a:cs typeface="+mn-cs"/>
              </a:defRPr>
            </a:lvl1pPr>
            <a:lvl2pPr marL="847725" indent="-325438" algn="l" defTabSz="1042988" rtl="0" fontAlgn="base">
              <a:spcBef>
                <a:spcPct val="20000"/>
              </a:spcBef>
              <a:spcAft>
                <a:spcPct val="0"/>
              </a:spcAft>
              <a:buChar char="–"/>
              <a:defRPr sz="3200">
                <a:solidFill>
                  <a:schemeClr val="tx1"/>
                </a:solidFill>
                <a:latin typeface="+mn-lt"/>
              </a:defRPr>
            </a:lvl2pPr>
            <a:lvl3pPr marL="1303338" indent="-260350" algn="l" defTabSz="1042988" rtl="0" fontAlgn="base">
              <a:spcBef>
                <a:spcPct val="20000"/>
              </a:spcBef>
              <a:spcAft>
                <a:spcPct val="0"/>
              </a:spcAft>
              <a:buChar char="•"/>
              <a:defRPr sz="2600">
                <a:solidFill>
                  <a:schemeClr val="tx1"/>
                </a:solidFill>
                <a:latin typeface="+mn-lt"/>
              </a:defRPr>
            </a:lvl3pPr>
            <a:lvl4pPr marL="1825625" indent="-260350" algn="l" defTabSz="1042988" rtl="0" fontAlgn="base">
              <a:spcBef>
                <a:spcPct val="20000"/>
              </a:spcBef>
              <a:spcAft>
                <a:spcPct val="0"/>
              </a:spcAft>
              <a:buChar char="–"/>
              <a:defRPr sz="2300">
                <a:solidFill>
                  <a:schemeClr val="tx1"/>
                </a:solidFill>
                <a:latin typeface="+mn-lt"/>
              </a:defRPr>
            </a:lvl4pPr>
            <a:lvl5pPr marL="2344738" indent="-260350" algn="l" defTabSz="1042988" rtl="0" fontAlgn="base">
              <a:spcBef>
                <a:spcPct val="20000"/>
              </a:spcBef>
              <a:spcAft>
                <a:spcPct val="0"/>
              </a:spcAft>
              <a:buChar char="»"/>
              <a:defRPr sz="2300">
                <a:solidFill>
                  <a:schemeClr val="tx1"/>
                </a:solidFill>
                <a:latin typeface="+mn-lt"/>
              </a:defRPr>
            </a:lvl5pPr>
            <a:lvl6pPr marL="2801938" indent="-260350" algn="l" defTabSz="1042988" rtl="0" fontAlgn="base">
              <a:spcBef>
                <a:spcPct val="20000"/>
              </a:spcBef>
              <a:spcAft>
                <a:spcPct val="0"/>
              </a:spcAft>
              <a:buChar char="»"/>
              <a:defRPr sz="2300">
                <a:solidFill>
                  <a:schemeClr val="tx1"/>
                </a:solidFill>
                <a:latin typeface="+mn-lt"/>
              </a:defRPr>
            </a:lvl6pPr>
            <a:lvl7pPr marL="3259138" indent="-260350" algn="l" defTabSz="1042988" rtl="0" fontAlgn="base">
              <a:spcBef>
                <a:spcPct val="20000"/>
              </a:spcBef>
              <a:spcAft>
                <a:spcPct val="0"/>
              </a:spcAft>
              <a:buChar char="»"/>
              <a:defRPr sz="2300">
                <a:solidFill>
                  <a:schemeClr val="tx1"/>
                </a:solidFill>
                <a:latin typeface="+mn-lt"/>
              </a:defRPr>
            </a:lvl7pPr>
            <a:lvl8pPr marL="3716338" indent="-260350" algn="l" defTabSz="1042988" rtl="0" fontAlgn="base">
              <a:spcBef>
                <a:spcPct val="20000"/>
              </a:spcBef>
              <a:spcAft>
                <a:spcPct val="0"/>
              </a:spcAft>
              <a:buChar char="»"/>
              <a:defRPr sz="2300">
                <a:solidFill>
                  <a:schemeClr val="tx1"/>
                </a:solidFill>
                <a:latin typeface="+mn-lt"/>
              </a:defRPr>
            </a:lvl8pPr>
            <a:lvl9pPr marL="4173538" indent="-260350" algn="l" defTabSz="1042988" rtl="0" fontAlgn="base">
              <a:spcBef>
                <a:spcPct val="20000"/>
              </a:spcBef>
              <a:spcAft>
                <a:spcPct val="0"/>
              </a:spcAft>
              <a:buChar char="»"/>
              <a:defRPr sz="2300">
                <a:solidFill>
                  <a:schemeClr val="tx1"/>
                </a:solidFill>
                <a:latin typeface="+mn-lt"/>
              </a:defRPr>
            </a:lvl9pPr>
          </a:lstStyle>
          <a:p>
            <a:pPr marL="0" indent="0" algn="r">
              <a:buNone/>
            </a:pPr>
            <a:r>
              <a:rPr lang="de-DE" sz="6100" kern="0" dirty="0">
                <a:solidFill>
                  <a:srgbClr val="3B68AE"/>
                </a:solidFill>
                <a:latin typeface="Century Gothic" panose="020B0502020202020204" pitchFamily="34" charset="0"/>
              </a:rPr>
              <a:t>Herzlich willkommen</a:t>
            </a:r>
          </a:p>
          <a:p>
            <a:pPr marL="0" indent="0" algn="r">
              <a:buNone/>
            </a:pPr>
            <a:r>
              <a:rPr lang="de-DE" sz="2600" kern="0" dirty="0">
                <a:latin typeface="Century Gothic" panose="020B0502020202020204" pitchFamily="34" charset="0"/>
              </a:rPr>
              <a:t>zur jährlichen Unterweisung Gabelstaplerfahrer</a:t>
            </a:r>
          </a:p>
          <a:p>
            <a:pPr marL="0" indent="0" algn="r">
              <a:buNone/>
            </a:pPr>
            <a:r>
              <a:rPr lang="de-DE" sz="2600" b="1" kern="0" dirty="0">
                <a:latin typeface="Century Gothic" panose="020B0502020202020204" pitchFamily="34" charset="0"/>
              </a:rPr>
              <a:t>»Einrichtungen zum Schutz vor Gefahren«</a:t>
            </a:r>
          </a:p>
          <a:p>
            <a:pPr marL="0" indent="0">
              <a:buNone/>
            </a:pPr>
            <a:endParaRPr lang="de-DE" kern="0" dirty="0">
              <a:solidFill>
                <a:srgbClr val="FF0000"/>
              </a:solidFill>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2" presetClass="entr" presetSubtype="1"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3000"/>
                                        <p:tgtEl>
                                          <p:spTgt spid="12"/>
                                        </p:tgtEl>
                                      </p:cBhvr>
                                    </p:animEffect>
                                  </p:childTnLst>
                                </p:cTn>
                              </p:par>
                            </p:childTnLst>
                          </p:cTn>
                        </p:par>
                        <p:par>
                          <p:cTn id="14" fill="hold">
                            <p:stCondLst>
                              <p:cond delay="50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2000" fill="hold"/>
                                        <p:tgtEl>
                                          <p:spTgt spid="13"/>
                                        </p:tgtEl>
                                        <p:attrNameLst>
                                          <p:attrName>ppt_w</p:attrName>
                                        </p:attrNameLst>
                                      </p:cBhvr>
                                      <p:tavLst>
                                        <p:tav tm="0">
                                          <p:val>
                                            <p:fltVal val="0"/>
                                          </p:val>
                                        </p:tav>
                                        <p:tav tm="100000">
                                          <p:val>
                                            <p:strVal val="#ppt_w"/>
                                          </p:val>
                                        </p:tav>
                                      </p:tavLst>
                                    </p:anim>
                                    <p:anim calcmode="lin" valueType="num">
                                      <p:cBhvr>
                                        <p:cTn id="18" dur="2000" fill="hold"/>
                                        <p:tgtEl>
                                          <p:spTgt spid="13"/>
                                        </p:tgtEl>
                                        <p:attrNameLst>
                                          <p:attrName>ppt_h</p:attrName>
                                        </p:attrNameLst>
                                      </p:cBhvr>
                                      <p:tavLst>
                                        <p:tav tm="0">
                                          <p:val>
                                            <p:fltVal val="0"/>
                                          </p:val>
                                        </p:tav>
                                        <p:tav tm="100000">
                                          <p:val>
                                            <p:strVal val="#ppt_h"/>
                                          </p:val>
                                        </p:tav>
                                      </p:tavLst>
                                    </p:anim>
                                    <p:animEffect transition="in" filter="fade">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Inhaltsplatzhalter 8"/>
          <p:cNvSpPr>
            <a:spLocks noGrp="1"/>
          </p:cNvSpPr>
          <p:nvPr>
            <p:ph sz="quarter" idx="11"/>
          </p:nvPr>
        </p:nvSpPr>
        <p:spPr/>
        <p:txBody>
          <a:bodyPr/>
          <a:lstStyle/>
          <a:p>
            <a:r>
              <a:rPr lang="de-DE" dirty="0"/>
              <a:t>Tödlicher Unfall nach Demontage eines Durchgreifschutzes</a:t>
            </a:r>
          </a:p>
        </p:txBody>
      </p:sp>
      <p:sp>
        <p:nvSpPr>
          <p:cNvPr id="11" name="Textplatzhalter 10"/>
          <p:cNvSpPr>
            <a:spLocks noGrp="1"/>
          </p:cNvSpPr>
          <p:nvPr>
            <p:ph type="body" sz="quarter" idx="12"/>
          </p:nvPr>
        </p:nvSpPr>
        <p:spPr/>
        <p:txBody>
          <a:bodyPr/>
          <a:lstStyle/>
          <a:p>
            <a:r>
              <a:rPr lang="de-DE" dirty="0"/>
              <a:t>Vom Vorhandensein einer Sicherheitseinrichtung können Leben abhängen.</a:t>
            </a:r>
          </a:p>
        </p:txBody>
      </p:sp>
      <p:sp>
        <p:nvSpPr>
          <p:cNvPr id="10" name="Titel 9"/>
          <p:cNvSpPr>
            <a:spLocks noGrp="1"/>
          </p:cNvSpPr>
          <p:nvPr>
            <p:ph type="title"/>
          </p:nvPr>
        </p:nvSpPr>
        <p:spPr/>
        <p:txBody>
          <a:bodyPr/>
          <a:lstStyle/>
          <a:p>
            <a:r>
              <a:rPr lang="de-DE" dirty="0"/>
              <a:t>Folie 4</a:t>
            </a:r>
          </a:p>
        </p:txBody>
      </p:sp>
      <p:pic>
        <p:nvPicPr>
          <p:cNvPr id="8" name="Grafik 7"/>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32870" y="1920956"/>
            <a:ext cx="3933373" cy="3872348"/>
          </a:xfrm>
          <a:prstGeom prst="rect">
            <a:avLst/>
          </a:prstGeom>
          <a:ln w="3175">
            <a:noFill/>
          </a:ln>
          <a:effectLst/>
        </p:spPr>
      </p:pic>
      <p:pic>
        <p:nvPicPr>
          <p:cNvPr id="12" name="Grafik 11"/>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606601" y="2196197"/>
            <a:ext cx="2701014" cy="3601353"/>
          </a:xfrm>
          <a:prstGeom prst="rect">
            <a:avLst/>
          </a:prstGeom>
          <a:ln w="3175">
            <a:solidFill>
              <a:schemeClr val="bg1">
                <a:lumMod val="50000"/>
              </a:schemeClr>
            </a:solidFill>
          </a:ln>
          <a:effectLst/>
        </p:spPr>
      </p:pic>
      <p:sp>
        <p:nvSpPr>
          <p:cNvPr id="3" name="Rechteck 2"/>
          <p:cNvSpPr/>
          <p:nvPr/>
        </p:nvSpPr>
        <p:spPr>
          <a:xfrm>
            <a:off x="10578921" y="3014156"/>
            <a:ext cx="1559487" cy="549751"/>
          </a:xfrm>
          <a:prstGeom prst="rect">
            <a:avLst/>
          </a:prstGeom>
          <a:noFill/>
          <a:ln w="22225">
            <a:noFill/>
            <a:miter lim="800000"/>
            <a:headEnd/>
            <a:tailEnd/>
          </a:ln>
          <a:effectLst/>
        </p:spPr>
        <p:txBody>
          <a:bodyPr wrap="square" lIns="0" tIns="72000" rIns="91429" bIns="45714" rtlCol="0">
            <a:spAutoFit/>
          </a:bodyPr>
          <a:lstStyle/>
          <a:p>
            <a:r>
              <a:rPr lang="de-DE" dirty="0">
                <a:latin typeface="Calibri" panose="020F0502020204030204" pitchFamily="34" charset="0"/>
              </a:rPr>
              <a:t>Dieser Schutz wurde abmontiert.</a:t>
            </a:r>
          </a:p>
        </p:txBody>
      </p:sp>
      <p:sp>
        <p:nvSpPr>
          <p:cNvPr id="5" name="Textfeld 4"/>
          <p:cNvSpPr txBox="1"/>
          <p:nvPr/>
        </p:nvSpPr>
        <p:spPr bwMode="auto">
          <a:xfrm>
            <a:off x="3219591" y="3014156"/>
            <a:ext cx="1414574" cy="765194"/>
          </a:xfrm>
          <a:prstGeom prst="rect">
            <a:avLst/>
          </a:prstGeom>
          <a:noFill/>
          <a:ln w="22225">
            <a:noFill/>
            <a:miter lim="800000"/>
            <a:headEnd/>
            <a:tailEnd/>
          </a:ln>
          <a:effectLst/>
        </p:spPr>
        <p:txBody>
          <a:bodyPr wrap="square" lIns="0" tIns="72000" rIns="91429" bIns="45714" rtlCol="0">
            <a:spAutoFit/>
          </a:bodyPr>
          <a:lstStyle/>
          <a:p>
            <a:r>
              <a:rPr lang="de-DE" dirty="0">
                <a:latin typeface="Calibri" panose="020F0502020204030204" pitchFamily="34" charset="0"/>
              </a:rPr>
              <a:t>Mit solch einem Fahrzeug geschah der Unfall.</a:t>
            </a:r>
          </a:p>
        </p:txBody>
      </p:sp>
      <p:grpSp>
        <p:nvGrpSpPr>
          <p:cNvPr id="2" name="Gruppieren 1"/>
          <p:cNvGrpSpPr/>
          <p:nvPr/>
        </p:nvGrpSpPr>
        <p:grpSpPr>
          <a:xfrm>
            <a:off x="0" y="6373937"/>
            <a:ext cx="13442400" cy="928926"/>
            <a:chOff x="0" y="6373937"/>
            <a:chExt cx="13442400" cy="928926"/>
          </a:xfrm>
        </p:grpSpPr>
        <p:sp>
          <p:nvSpPr>
            <p:cNvPr id="18" name="Rectangle 47"/>
            <p:cNvSpPr>
              <a:spLocks noChangeArrowheads="1"/>
            </p:cNvSpPr>
            <p:nvPr/>
          </p:nvSpPr>
          <p:spPr bwMode="auto">
            <a:xfrm>
              <a:off x="0" y="6582863"/>
              <a:ext cx="13442400" cy="720000"/>
            </a:xfrm>
            <a:prstGeom prst="rect">
              <a:avLst/>
            </a:prstGeom>
            <a:solidFill>
              <a:srgbClr val="3B68AE">
                <a:alpha val="40000"/>
              </a:srgbClr>
            </a:solidFill>
            <a:ln w="9525">
              <a:noFill/>
              <a:miter lim="800000"/>
              <a:headEnd/>
              <a:tailEnd/>
            </a:ln>
            <a:effectLst/>
          </p:spPr>
          <p:txBody>
            <a:bodyPr wrap="none" lIns="1584000" tIns="0" rIns="0" bIns="0" anchor="ctr" anchorCtr="0"/>
            <a:lstStyle/>
            <a:p>
              <a:r>
                <a:rPr lang="de-DE" sz="1800" b="1" dirty="0">
                  <a:latin typeface="Calibri" panose="020F0502020204030204" pitchFamily="34" charset="0"/>
                </a:rPr>
                <a:t>Die juristische Haftung ist die eine Seite – das menschliche Schicksal die andere.</a:t>
              </a:r>
            </a:p>
          </p:txBody>
        </p:sp>
        <p:cxnSp>
          <p:nvCxnSpPr>
            <p:cNvPr id="19" name="Gerader Verbinder 18"/>
            <p:cNvCxnSpPr/>
            <p:nvPr/>
          </p:nvCxnSpPr>
          <p:spPr bwMode="auto">
            <a:xfrm flipV="1">
              <a:off x="0" y="6582864"/>
              <a:ext cx="13442400" cy="0"/>
            </a:xfrm>
            <a:prstGeom prst="line">
              <a:avLst/>
            </a:prstGeom>
            <a:noFill/>
            <a:ln w="31750" cap="flat" cmpd="sng" algn="ctr">
              <a:solidFill>
                <a:srgbClr val="3B68AE"/>
              </a:solidFill>
              <a:prstDash val="solid"/>
              <a:round/>
              <a:headEnd type="none" w="med" len="med"/>
              <a:tailEnd type="none" w="med" len="med"/>
            </a:ln>
            <a:effectLst/>
          </p:spPr>
        </p:cxnSp>
        <p:sp>
          <p:nvSpPr>
            <p:cNvPr id="20" name="Flussdiagramm: Verbindungsstelle 19"/>
            <p:cNvSpPr/>
            <p:nvPr/>
          </p:nvSpPr>
          <p:spPr>
            <a:xfrm>
              <a:off x="520927" y="6373937"/>
              <a:ext cx="772718" cy="773723"/>
            </a:xfrm>
            <a:prstGeom prst="flowChartConnector">
              <a:avLst/>
            </a:prstGeom>
            <a:solidFill>
              <a:srgbClr val="3B68AE"/>
            </a:solidFill>
            <a:ln w="31750">
              <a:solidFill>
                <a:schemeClr val="bg1"/>
              </a:solidFill>
            </a:ln>
            <a:effectLst>
              <a:outerShdw blurRad="25400" sx="104000" sy="104000" algn="ctr" rotWithShape="0">
                <a:prstClr val="black">
                  <a:alpha val="50000"/>
                </a:prstClr>
              </a:outerShdw>
            </a:effectLst>
            <a:scene3d>
              <a:camera prst="orthographicFront"/>
              <a:lightRig rig="threePt" dir="t"/>
            </a:scene3d>
            <a:sp3d>
              <a:bevelT prst="relaxedInset"/>
            </a:sp3d>
          </p:spPr>
          <p:txBody>
            <a:bodyPr wrap="square" lIns="0" tIns="0" rIns="0" bIns="0" rtlCol="0" anchor="ctr" anchorCtr="1">
              <a:noAutofit/>
            </a:bodyPr>
            <a:lstStyle/>
            <a:p>
              <a:pPr algn="ctr"/>
              <a:r>
                <a:rPr lang="de-DE" sz="4800" b="1" dirty="0">
                  <a:solidFill>
                    <a:schemeClr val="bg1"/>
                  </a:solidFill>
                  <a:latin typeface="Calibri" panose="020F0502020204030204" pitchFamily="34" charset="0"/>
                </a:rPr>
                <a:t>!</a:t>
              </a:r>
            </a:p>
          </p:txBody>
        </p:sp>
      </p:grpSp>
      <p:sp>
        <p:nvSpPr>
          <p:cNvPr id="13" name="Richtungspfeil 12"/>
          <p:cNvSpPr/>
          <p:nvPr/>
        </p:nvSpPr>
        <p:spPr>
          <a:xfrm rot="10800000">
            <a:off x="9468792" y="3685361"/>
            <a:ext cx="1677646" cy="290123"/>
          </a:xfrm>
          <a:prstGeom prst="homePlate">
            <a:avLst/>
          </a:prstGeom>
          <a:solidFill>
            <a:srgbClr val="FF0000"/>
          </a:solidFill>
          <a:ln w="19050">
            <a:noFill/>
          </a:ln>
        </p:spPr>
        <p:style>
          <a:lnRef idx="2">
            <a:schemeClr val="accent2"/>
          </a:lnRef>
          <a:fillRef idx="1">
            <a:schemeClr val="lt1"/>
          </a:fillRef>
          <a:effectRef idx="0">
            <a:schemeClr val="accent2"/>
          </a:effectRef>
          <a:fontRef idx="minor">
            <a:schemeClr val="dk1"/>
          </a:fontRef>
        </p:style>
        <p:txBody>
          <a:bodyPr wrap="square" lIns="324000" tIns="0" rIns="0" bIns="0" anchor="ctr" anchorCtr="0">
            <a:noAutofit/>
          </a:bodyPr>
          <a:lstStyle/>
          <a:p>
            <a:pPr>
              <a:lnSpc>
                <a:spcPct val="115000"/>
              </a:lnSpc>
              <a:spcAft>
                <a:spcPts val="0"/>
              </a:spcAft>
            </a:pPr>
            <a:endParaRPr lang="de-DE" sz="2000" b="1" dirty="0">
              <a:solidFill>
                <a:schemeClr val="bg1"/>
              </a:solidFill>
              <a:effectLst/>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16815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fltVal val="0"/>
                                          </p:val>
                                        </p:tav>
                                        <p:tav tm="100000">
                                          <p:val>
                                            <p:strVal val="#ppt_w"/>
                                          </p:val>
                                        </p:tav>
                                      </p:tavLst>
                                    </p:anim>
                                    <p:anim calcmode="lin" valueType="num">
                                      <p:cBhvr>
                                        <p:cTn id="13" dur="2000" fill="hold"/>
                                        <p:tgtEl>
                                          <p:spTgt spid="8"/>
                                        </p:tgtEl>
                                        <p:attrNameLst>
                                          <p:attrName>ppt_h</p:attrName>
                                        </p:attrNameLst>
                                      </p:cBhvr>
                                      <p:tavLst>
                                        <p:tav tm="0">
                                          <p:val>
                                            <p:fltVal val="0"/>
                                          </p:val>
                                        </p:tav>
                                        <p:tav tm="100000">
                                          <p:val>
                                            <p:strVal val="#ppt_h"/>
                                          </p:val>
                                        </p:tav>
                                      </p:tavLst>
                                    </p:anim>
                                    <p:animEffect transition="in" filter="fade">
                                      <p:cBhvr>
                                        <p:cTn id="14" dur="2000"/>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2000" fill="hold"/>
                                        <p:tgtEl>
                                          <p:spTgt spid="12"/>
                                        </p:tgtEl>
                                        <p:attrNameLst>
                                          <p:attrName>ppt_w</p:attrName>
                                        </p:attrNameLst>
                                      </p:cBhvr>
                                      <p:tavLst>
                                        <p:tav tm="0">
                                          <p:val>
                                            <p:fltVal val="0"/>
                                          </p:val>
                                        </p:tav>
                                        <p:tav tm="100000">
                                          <p:val>
                                            <p:strVal val="#ppt_w"/>
                                          </p:val>
                                        </p:tav>
                                      </p:tavLst>
                                    </p:anim>
                                    <p:anim calcmode="lin" valueType="num">
                                      <p:cBhvr>
                                        <p:cTn id="24" dur="2000" fill="hold"/>
                                        <p:tgtEl>
                                          <p:spTgt spid="12"/>
                                        </p:tgtEl>
                                        <p:attrNameLst>
                                          <p:attrName>ppt_h</p:attrName>
                                        </p:attrNameLst>
                                      </p:cBhvr>
                                      <p:tavLst>
                                        <p:tav tm="0">
                                          <p:val>
                                            <p:fltVal val="0"/>
                                          </p:val>
                                        </p:tav>
                                        <p:tav tm="100000">
                                          <p:val>
                                            <p:strVal val="#ppt_h"/>
                                          </p:val>
                                        </p:tav>
                                      </p:tavLst>
                                    </p:anim>
                                    <p:animEffect transition="in" filter="fade">
                                      <p:cBhvr>
                                        <p:cTn id="25" dur="2000"/>
                                        <p:tgtEl>
                                          <p:spTgt spid="12"/>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 grpId="0"/>
      <p:bldP spid="5"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Inhaltsplatzhalter 8"/>
          <p:cNvSpPr>
            <a:spLocks noGrp="1"/>
          </p:cNvSpPr>
          <p:nvPr>
            <p:ph sz="quarter" idx="11"/>
          </p:nvPr>
        </p:nvSpPr>
        <p:spPr/>
        <p:txBody>
          <a:bodyPr/>
          <a:lstStyle/>
          <a:p>
            <a:r>
              <a:rPr lang="de-DE" dirty="0"/>
              <a:t>Rückhalteeinrichtungen</a:t>
            </a:r>
            <a:endParaRPr lang="de-DE" dirty="0">
              <a:latin typeface="Calibri" panose="020F0502020204030204" pitchFamily="34" charset="0"/>
            </a:endParaRPr>
          </a:p>
        </p:txBody>
      </p:sp>
      <p:sp>
        <p:nvSpPr>
          <p:cNvPr id="11" name="Textplatzhalter 10"/>
          <p:cNvSpPr>
            <a:spLocks noGrp="1"/>
          </p:cNvSpPr>
          <p:nvPr>
            <p:ph type="body" sz="quarter" idx="12"/>
          </p:nvPr>
        </p:nvSpPr>
        <p:spPr/>
        <p:txBody>
          <a:bodyPr/>
          <a:lstStyle/>
          <a:p>
            <a:r>
              <a:rPr lang="de-DE" dirty="0"/>
              <a:t>Flurförderzeuge sind kippgefährdet.</a:t>
            </a:r>
          </a:p>
        </p:txBody>
      </p:sp>
      <p:sp>
        <p:nvSpPr>
          <p:cNvPr id="10" name="Titel 9"/>
          <p:cNvSpPr>
            <a:spLocks noGrp="1"/>
          </p:cNvSpPr>
          <p:nvPr>
            <p:ph type="title"/>
          </p:nvPr>
        </p:nvSpPr>
        <p:spPr/>
        <p:txBody>
          <a:bodyPr/>
          <a:lstStyle/>
          <a:p>
            <a:r>
              <a:rPr lang="de-DE" dirty="0"/>
              <a:t>Folie 15</a:t>
            </a:r>
          </a:p>
        </p:txBody>
      </p:sp>
      <p:pic>
        <p:nvPicPr>
          <p:cNvPr id="8" name="Grafik 7"/>
          <p:cNvPicPr/>
          <p:nvPr/>
        </p:nvPicPr>
        <p:blipFill rotWithShape="1">
          <a:blip r:embed="rId3" cstate="print">
            <a:extLst>
              <a:ext uri="{28A0092B-C50C-407E-A947-70E740481C1C}">
                <a14:useLocalDpi xmlns:a14="http://schemas.microsoft.com/office/drawing/2010/main" val="0"/>
              </a:ext>
            </a:extLst>
          </a:blip>
          <a:srcRect/>
          <a:stretch/>
        </p:blipFill>
        <p:spPr bwMode="auto">
          <a:xfrm>
            <a:off x="542618" y="1954800"/>
            <a:ext cx="3562410" cy="3358800"/>
          </a:xfrm>
          <a:prstGeom prst="rect">
            <a:avLst/>
          </a:prstGeom>
          <a:ln w="3175">
            <a:solidFill>
              <a:schemeClr val="bg1">
                <a:lumMod val="50000"/>
              </a:schemeClr>
            </a:solidFill>
          </a:ln>
          <a:effectLst/>
        </p:spPr>
      </p:pic>
      <p:pic>
        <p:nvPicPr>
          <p:cNvPr id="12" name="Grafik 11"/>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4572005" y="1954800"/>
            <a:ext cx="3498171" cy="3358800"/>
          </a:xfrm>
          <a:prstGeom prst="rect">
            <a:avLst/>
          </a:prstGeom>
          <a:ln w="3175">
            <a:solidFill>
              <a:schemeClr val="bg1">
                <a:lumMod val="50000"/>
              </a:schemeClr>
            </a:solidFill>
          </a:ln>
          <a:effectLst/>
        </p:spPr>
      </p:pic>
      <p:pic>
        <p:nvPicPr>
          <p:cNvPr id="13" name="Grafik 12"/>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8531048" y="1953118"/>
            <a:ext cx="4478400" cy="3358800"/>
          </a:xfrm>
          <a:prstGeom prst="rect">
            <a:avLst/>
          </a:prstGeom>
          <a:ln w="3175">
            <a:solidFill>
              <a:schemeClr val="bg1">
                <a:lumMod val="50000"/>
              </a:schemeClr>
            </a:solidFill>
          </a:ln>
          <a:effectLst/>
        </p:spPr>
      </p:pic>
      <p:sp>
        <p:nvSpPr>
          <p:cNvPr id="3" name="Rechteck 2"/>
          <p:cNvSpPr/>
          <p:nvPr/>
        </p:nvSpPr>
        <p:spPr>
          <a:xfrm>
            <a:off x="4547350" y="5340754"/>
            <a:ext cx="3522826" cy="334307"/>
          </a:xfrm>
          <a:prstGeom prst="rect">
            <a:avLst/>
          </a:prstGeom>
          <a:noFill/>
          <a:ln w="22225">
            <a:noFill/>
            <a:miter lim="800000"/>
            <a:headEnd/>
            <a:tailEnd/>
          </a:ln>
          <a:effectLst/>
        </p:spPr>
        <p:txBody>
          <a:bodyPr wrap="square" lIns="0" tIns="72000" rIns="91429" bIns="45714" rtlCol="0">
            <a:spAutoFit/>
          </a:bodyPr>
          <a:lstStyle/>
          <a:p>
            <a:r>
              <a:rPr lang="de-DE" dirty="0">
                <a:latin typeface="Calibri" panose="020F0502020204030204" pitchFamily="34" charset="0"/>
              </a:rPr>
              <a:t>Rückhaltesystem: geschlossene Fahrerkabine</a:t>
            </a:r>
          </a:p>
        </p:txBody>
      </p:sp>
      <p:sp>
        <p:nvSpPr>
          <p:cNvPr id="4" name="Rechteck 3"/>
          <p:cNvSpPr/>
          <p:nvPr/>
        </p:nvSpPr>
        <p:spPr>
          <a:xfrm>
            <a:off x="8531047" y="5339051"/>
            <a:ext cx="4488369" cy="765194"/>
          </a:xfrm>
          <a:prstGeom prst="rect">
            <a:avLst/>
          </a:prstGeom>
          <a:noFill/>
          <a:ln w="22225">
            <a:noFill/>
            <a:miter lim="800000"/>
            <a:headEnd/>
            <a:tailEnd/>
          </a:ln>
          <a:effectLst/>
        </p:spPr>
        <p:txBody>
          <a:bodyPr wrap="square" lIns="0" tIns="72000" rIns="91429" bIns="45714" rtlCol="0">
            <a:spAutoFit/>
          </a:bodyPr>
          <a:lstStyle/>
          <a:p>
            <a:r>
              <a:rPr lang="de-DE" dirty="0">
                <a:latin typeface="Calibri" panose="020F0502020204030204" pitchFamily="34" charset="0"/>
              </a:rPr>
              <a:t>Hier käme auch niemand auf die Idee, ohne geschlossene Rückhalteeinrichtung zu fahren. – Warum nur immer wieder bei unseren Staplern?</a:t>
            </a:r>
          </a:p>
        </p:txBody>
      </p:sp>
      <p:sp>
        <p:nvSpPr>
          <p:cNvPr id="5" name="Textfeld 4"/>
          <p:cNvSpPr txBox="1"/>
          <p:nvPr/>
        </p:nvSpPr>
        <p:spPr bwMode="auto">
          <a:xfrm>
            <a:off x="524938" y="5339898"/>
            <a:ext cx="4474387" cy="549751"/>
          </a:xfrm>
          <a:prstGeom prst="rect">
            <a:avLst/>
          </a:prstGeom>
          <a:noFill/>
          <a:ln w="22225">
            <a:noFill/>
            <a:miter lim="800000"/>
            <a:headEnd/>
            <a:tailEnd/>
          </a:ln>
          <a:effectLst/>
        </p:spPr>
        <p:txBody>
          <a:bodyPr wrap="square" lIns="0" tIns="72000" rIns="91429" bIns="45714" rtlCol="0">
            <a:spAutoFit/>
          </a:bodyPr>
          <a:lstStyle/>
          <a:p>
            <a:r>
              <a:rPr lang="de-DE" dirty="0">
                <a:latin typeface="Calibri" panose="020F0502020204030204" pitchFamily="34" charset="0"/>
              </a:rPr>
              <a:t>Hier ist das Rückhaltesystem/der Beckengurt ordnungsgemäß angelegt.</a:t>
            </a:r>
          </a:p>
        </p:txBody>
      </p:sp>
      <p:grpSp>
        <p:nvGrpSpPr>
          <p:cNvPr id="2" name="Gruppieren 1"/>
          <p:cNvGrpSpPr/>
          <p:nvPr/>
        </p:nvGrpSpPr>
        <p:grpSpPr>
          <a:xfrm>
            <a:off x="0" y="6373937"/>
            <a:ext cx="13442400" cy="928926"/>
            <a:chOff x="0" y="6373937"/>
            <a:chExt cx="13442400" cy="928926"/>
          </a:xfrm>
        </p:grpSpPr>
        <p:sp>
          <p:nvSpPr>
            <p:cNvPr id="14" name="Rectangle 47"/>
            <p:cNvSpPr>
              <a:spLocks noChangeArrowheads="1"/>
            </p:cNvSpPr>
            <p:nvPr/>
          </p:nvSpPr>
          <p:spPr bwMode="auto">
            <a:xfrm>
              <a:off x="0" y="6582863"/>
              <a:ext cx="13442400" cy="720000"/>
            </a:xfrm>
            <a:prstGeom prst="rect">
              <a:avLst/>
            </a:prstGeom>
            <a:solidFill>
              <a:srgbClr val="3B68AE">
                <a:alpha val="40000"/>
              </a:srgbClr>
            </a:solidFill>
            <a:ln w="9525">
              <a:noFill/>
              <a:miter lim="800000"/>
              <a:headEnd/>
              <a:tailEnd/>
            </a:ln>
            <a:effectLst/>
          </p:spPr>
          <p:txBody>
            <a:bodyPr wrap="none" lIns="1584000" tIns="0" rIns="0" bIns="0" anchor="ctr" anchorCtr="0"/>
            <a:lstStyle/>
            <a:p>
              <a:pPr>
                <a:lnSpc>
                  <a:spcPct val="90000"/>
                </a:lnSpc>
              </a:pPr>
              <a:r>
                <a:rPr lang="de-DE" sz="1800" b="1" dirty="0">
                  <a:latin typeface="Calibri" panose="020F0502020204030204" pitchFamily="34" charset="0"/>
                </a:rPr>
                <a:t>Wer auf Nummer sicher gehen will: Immer den Beckengurt anlegen – auch bei geschlossener Fahrerkabine oder Bügeltüren.</a:t>
              </a:r>
            </a:p>
          </p:txBody>
        </p:sp>
        <p:cxnSp>
          <p:nvCxnSpPr>
            <p:cNvPr id="15" name="Gerader Verbinder 14"/>
            <p:cNvCxnSpPr/>
            <p:nvPr/>
          </p:nvCxnSpPr>
          <p:spPr bwMode="auto">
            <a:xfrm flipV="1">
              <a:off x="0" y="6582864"/>
              <a:ext cx="13442400" cy="0"/>
            </a:xfrm>
            <a:prstGeom prst="line">
              <a:avLst/>
            </a:prstGeom>
            <a:noFill/>
            <a:ln w="31750" cap="flat" cmpd="sng" algn="ctr">
              <a:solidFill>
                <a:srgbClr val="3B68AE"/>
              </a:solidFill>
              <a:prstDash val="solid"/>
              <a:round/>
              <a:headEnd type="none" w="med" len="med"/>
              <a:tailEnd type="none" w="med" len="med"/>
            </a:ln>
            <a:effectLst/>
          </p:spPr>
        </p:cxnSp>
        <p:sp>
          <p:nvSpPr>
            <p:cNvPr id="18" name="Flussdiagramm: Verbindungsstelle 17"/>
            <p:cNvSpPr/>
            <p:nvPr/>
          </p:nvSpPr>
          <p:spPr>
            <a:xfrm>
              <a:off x="520927" y="6373937"/>
              <a:ext cx="772718" cy="773723"/>
            </a:xfrm>
            <a:prstGeom prst="flowChartConnector">
              <a:avLst/>
            </a:prstGeom>
            <a:solidFill>
              <a:srgbClr val="3B68AE"/>
            </a:solidFill>
            <a:ln w="31750">
              <a:solidFill>
                <a:schemeClr val="bg1"/>
              </a:solidFill>
            </a:ln>
            <a:effectLst>
              <a:outerShdw blurRad="25400" sx="104000" sy="104000" algn="ctr" rotWithShape="0">
                <a:prstClr val="black">
                  <a:alpha val="50000"/>
                </a:prstClr>
              </a:outerShdw>
            </a:effectLst>
            <a:scene3d>
              <a:camera prst="orthographicFront"/>
              <a:lightRig rig="threePt" dir="t"/>
            </a:scene3d>
            <a:sp3d>
              <a:bevelT prst="relaxedInset"/>
            </a:sp3d>
          </p:spPr>
          <p:txBody>
            <a:bodyPr wrap="square" lIns="0" tIns="0" rIns="0" bIns="0" rtlCol="0" anchor="ctr" anchorCtr="1">
              <a:noAutofit/>
            </a:bodyPr>
            <a:lstStyle/>
            <a:p>
              <a:pPr algn="ctr"/>
              <a:r>
                <a:rPr lang="de-DE" sz="4800" b="1" dirty="0">
                  <a:solidFill>
                    <a:schemeClr val="bg1"/>
                  </a:solidFill>
                  <a:latin typeface="Calibri" panose="020F0502020204030204" pitchFamily="34" charset="0"/>
                </a:rPr>
                <a:t>!</a:t>
              </a:r>
            </a:p>
          </p:txBody>
        </p:sp>
      </p:grpSp>
    </p:spTree>
    <p:extLst>
      <p:ext uri="{BB962C8B-B14F-4D97-AF65-F5344CB8AC3E}">
        <p14:creationId xmlns:p14="http://schemas.microsoft.com/office/powerpoint/2010/main" val="2155099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fltVal val="0"/>
                                          </p:val>
                                        </p:tav>
                                        <p:tav tm="100000">
                                          <p:val>
                                            <p:strVal val="#ppt_w"/>
                                          </p:val>
                                        </p:tav>
                                      </p:tavLst>
                                    </p:anim>
                                    <p:anim calcmode="lin" valueType="num">
                                      <p:cBhvr>
                                        <p:cTn id="13" dur="2000" fill="hold"/>
                                        <p:tgtEl>
                                          <p:spTgt spid="8"/>
                                        </p:tgtEl>
                                        <p:attrNameLst>
                                          <p:attrName>ppt_h</p:attrName>
                                        </p:attrNameLst>
                                      </p:cBhvr>
                                      <p:tavLst>
                                        <p:tav tm="0">
                                          <p:val>
                                            <p:fltVal val="0"/>
                                          </p:val>
                                        </p:tav>
                                        <p:tav tm="100000">
                                          <p:val>
                                            <p:strVal val="#ppt_h"/>
                                          </p:val>
                                        </p:tav>
                                      </p:tavLst>
                                    </p:anim>
                                    <p:animEffect transition="in" filter="fade">
                                      <p:cBhvr>
                                        <p:cTn id="14" dur="2000"/>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2000" fill="hold"/>
                                        <p:tgtEl>
                                          <p:spTgt spid="12"/>
                                        </p:tgtEl>
                                        <p:attrNameLst>
                                          <p:attrName>ppt_w</p:attrName>
                                        </p:attrNameLst>
                                      </p:cBhvr>
                                      <p:tavLst>
                                        <p:tav tm="0">
                                          <p:val>
                                            <p:fltVal val="0"/>
                                          </p:val>
                                        </p:tav>
                                        <p:tav tm="100000">
                                          <p:val>
                                            <p:strVal val="#ppt_w"/>
                                          </p:val>
                                        </p:tav>
                                      </p:tavLst>
                                    </p:anim>
                                    <p:anim calcmode="lin" valueType="num">
                                      <p:cBhvr>
                                        <p:cTn id="24" dur="2000" fill="hold"/>
                                        <p:tgtEl>
                                          <p:spTgt spid="12"/>
                                        </p:tgtEl>
                                        <p:attrNameLst>
                                          <p:attrName>ppt_h</p:attrName>
                                        </p:attrNameLst>
                                      </p:cBhvr>
                                      <p:tavLst>
                                        <p:tav tm="0">
                                          <p:val>
                                            <p:fltVal val="0"/>
                                          </p:val>
                                        </p:tav>
                                        <p:tav tm="100000">
                                          <p:val>
                                            <p:strVal val="#ppt_h"/>
                                          </p:val>
                                        </p:tav>
                                      </p:tavLst>
                                    </p:anim>
                                    <p:animEffect transition="in" filter="fade">
                                      <p:cBhvr>
                                        <p:cTn id="25" dur="2000"/>
                                        <p:tgtEl>
                                          <p:spTgt spid="12"/>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2000" fill="hold"/>
                                        <p:tgtEl>
                                          <p:spTgt spid="13"/>
                                        </p:tgtEl>
                                        <p:attrNameLst>
                                          <p:attrName>ppt_w</p:attrName>
                                        </p:attrNameLst>
                                      </p:cBhvr>
                                      <p:tavLst>
                                        <p:tav tm="0">
                                          <p:val>
                                            <p:fltVal val="0"/>
                                          </p:val>
                                        </p:tav>
                                        <p:tav tm="100000">
                                          <p:val>
                                            <p:strVal val="#ppt_w"/>
                                          </p:val>
                                        </p:tav>
                                      </p:tavLst>
                                    </p:anim>
                                    <p:anim calcmode="lin" valueType="num">
                                      <p:cBhvr>
                                        <p:cTn id="35" dur="2000" fill="hold"/>
                                        <p:tgtEl>
                                          <p:spTgt spid="13"/>
                                        </p:tgtEl>
                                        <p:attrNameLst>
                                          <p:attrName>ppt_h</p:attrName>
                                        </p:attrNameLst>
                                      </p:cBhvr>
                                      <p:tavLst>
                                        <p:tav tm="0">
                                          <p:val>
                                            <p:fltVal val="0"/>
                                          </p:val>
                                        </p:tav>
                                        <p:tav tm="100000">
                                          <p:val>
                                            <p:strVal val="#ppt_h"/>
                                          </p:val>
                                        </p:tav>
                                      </p:tavLst>
                                    </p:anim>
                                    <p:animEffect transition="in" filter="fade">
                                      <p:cBhvr>
                                        <p:cTn id="36" dur="2000"/>
                                        <p:tgtEl>
                                          <p:spTgt spid="13"/>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 grpId="0"/>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91"/>
</p:tagLst>
</file>

<file path=ppt/theme/theme1.xml><?xml version="1.0" encoding="utf-8"?>
<a:theme xmlns:a="http://schemas.openxmlformats.org/drawingml/2006/main" name="1_Standarddesign">
  <a:themeElements>
    <a:clrScheme name="Resch-Verlag_Müllwerker">
      <a:dk1>
        <a:sysClr val="windowText" lastClr="000000"/>
      </a:dk1>
      <a:lt1>
        <a:sysClr val="window" lastClr="FFFFFF"/>
      </a:lt1>
      <a:dk2>
        <a:srgbClr val="606060"/>
      </a:dk2>
      <a:lt2>
        <a:srgbClr val="F2F2F2"/>
      </a:lt2>
      <a:accent1>
        <a:srgbClr val="7FD13B"/>
      </a:accent1>
      <a:accent2>
        <a:srgbClr val="FF0000"/>
      </a:accent2>
      <a:accent3>
        <a:srgbClr val="FFFFCC"/>
      </a:accent3>
      <a:accent4>
        <a:srgbClr val="0070C0"/>
      </a:accent4>
      <a:accent5>
        <a:srgbClr val="969696"/>
      </a:accent5>
      <a:accent6>
        <a:srgbClr val="FF9900"/>
      </a:accent6>
      <a:hlink>
        <a:srgbClr val="156B13"/>
      </a:hlink>
      <a:folHlink>
        <a:srgbClr val="5F7791"/>
      </a:folHlink>
    </a:clrScheme>
    <a:fontScheme name="1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spPr>
      <a:bodyPr wrap="square" lIns="0" tIns="0" rIns="0" bIns="0" rtlCol="0" anchor="ctr">
        <a:noAutofit/>
      </a:bodyPr>
      <a:lstStyle>
        <a:defPPr algn="ctr">
          <a:defRPr dirty="0" smtClean="0"/>
        </a:defPPr>
      </a:lstStyle>
    </a:spDef>
    <a:lnDef>
      <a:spPr bwMode="auto">
        <a:noFill/>
        <a:ln w="9525" cap="flat" cmpd="sng" algn="ctr">
          <a:solidFill>
            <a:schemeClr val="tx1"/>
          </a:solidFill>
          <a:prstDash val="solid"/>
          <a:round/>
          <a:headEnd type="none" w="med" len="med"/>
          <a:tailEnd type="none" w="med" len="med"/>
        </a:ln>
        <a:effectLst/>
      </a:spPr>
      <a:bodyPr/>
      <a:lstStyle/>
    </a:lnDef>
    <a:txDef>
      <a:spPr bwMode="auto">
        <a:noFill/>
        <a:ln w="22225">
          <a:noFill/>
          <a:miter lim="800000"/>
          <a:headEnd/>
          <a:tailEnd/>
        </a:ln>
        <a:effectLst/>
      </a:spPr>
      <a:bodyPr wrap="square" lIns="90000" tIns="72000" rIns="91429" bIns="45714" rtlCol="0">
        <a:spAutoFit/>
      </a:bodyPr>
      <a:lstStyle>
        <a:defPPr>
          <a:defRPr smtClean="0"/>
        </a:defPPr>
      </a:lstStyle>
    </a:txDef>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Resch-Verlag_Müllwerker_140324">
      <a:dk1>
        <a:sysClr val="windowText" lastClr="000000"/>
      </a:dk1>
      <a:lt1>
        <a:sysClr val="window" lastClr="FFFFFF"/>
      </a:lt1>
      <a:dk2>
        <a:srgbClr val="606060"/>
      </a:dk2>
      <a:lt2>
        <a:srgbClr val="808080"/>
      </a:lt2>
      <a:accent1>
        <a:srgbClr val="7FD13B"/>
      </a:accent1>
      <a:accent2>
        <a:srgbClr val="FF0000"/>
      </a:accent2>
      <a:accent3>
        <a:srgbClr val="FFFFCC"/>
      </a:accent3>
      <a:accent4>
        <a:srgbClr val="0070C0"/>
      </a:accent4>
      <a:accent5>
        <a:srgbClr val="969696"/>
      </a:accent5>
      <a:accent6>
        <a:srgbClr val="FF9900"/>
      </a:accent6>
      <a:hlink>
        <a:srgbClr val="156B13"/>
      </a:hlink>
      <a:folHlink>
        <a:srgbClr val="5F7791"/>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906</Words>
  <Application>Microsoft Office PowerPoint</Application>
  <PresentationFormat>Benutzerdefiniert</PresentationFormat>
  <Paragraphs>140</Paragraphs>
  <Slides>4</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vt:i4>
      </vt:variant>
    </vt:vector>
  </HeadingPairs>
  <TitlesOfParts>
    <vt:vector size="10" baseType="lpstr">
      <vt:lpstr>Calibri</vt:lpstr>
      <vt:lpstr>Wingdings 3</vt:lpstr>
      <vt:lpstr>Verdana</vt:lpstr>
      <vt:lpstr>Century Gothic</vt:lpstr>
      <vt:lpstr>Arial</vt:lpstr>
      <vt:lpstr>1_Standarddesign</vt:lpstr>
      <vt:lpstr>PowerPoint-Präsentation</vt:lpstr>
      <vt:lpstr>Startfolie</vt:lpstr>
      <vt:lpstr>Folie 4</vt:lpstr>
      <vt:lpstr>Folie 15</vt:lpstr>
    </vt:vector>
  </TitlesOfParts>
  <Manager>Michaela Grosser</Manager>
  <Company>Resch-Verlag, Dr. Ingo Resch GmbH, Maria-Eich-Straße 77, D-82166 Gräfelfing</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Unterweisung "Einrichtungen zum Schutz vor Gefahren bei der Arbeit mit Flurförderzeugen"</dc:title>
  <dc:creator>RA Bernd Zimmermann</dc:creator>
  <dc:description>1. Auflage 2018, Copyright 2018, Resch-Verlag, Dr. Ingo Resch GmbH, Maria-Eich-Straße 77, D-82166 Gräfelfing
ALLE RECHTE VORBEHALTEN!</dc:description>
  <cp:lastModifiedBy>Resch 2</cp:lastModifiedBy>
  <cp:revision>235</cp:revision>
  <cp:lastPrinted>2018-03-01T13:39:04Z</cp:lastPrinted>
  <dcterms:created xsi:type="dcterms:W3CDTF">2017-11-27T08:02:29Z</dcterms:created>
  <dcterms:modified xsi:type="dcterms:W3CDTF">2019-06-28T10:40:24Z</dcterms:modified>
  <cp:category>Unterweisung, Fortbildung</cp:category>
  <cp:contentStatus/>
</cp:coreProperties>
</file>